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2" r:id="rId5"/>
    <p:sldMasterId id="2147483684" r:id="rId6"/>
  </p:sldMasterIdLst>
  <p:handoutMasterIdLst>
    <p:handoutMasterId r:id="rId14"/>
  </p:handoutMasterIdLst>
  <p:sldIdLst>
    <p:sldId id="259" r:id="rId7"/>
    <p:sldId id="257" r:id="rId8"/>
    <p:sldId id="270" r:id="rId9"/>
    <p:sldId id="269" r:id="rId10"/>
    <p:sldId id="271" r:id="rId11"/>
    <p:sldId id="272" r:id="rId12"/>
    <p:sldId id="258" r:id="rId13"/>
  </p:sldIdLst>
  <p:sldSz cx="9144000" cy="6858000" type="screen4x3"/>
  <p:notesSz cx="6858000" cy="91995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08" y="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15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15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0837CA-7FB2-46AA-9433-F086D12C86BB}" type="datetimeFigureOut">
              <a:rPr lang="en-US" smtClean="0"/>
              <a:t>8/17/2019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37989"/>
            <a:ext cx="2971800" cy="461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737989"/>
            <a:ext cx="2971800" cy="461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AAF79A-B2FC-4271-A4A4-CA4B4FE3F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4451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B3A2AC9-C86A-4B49-84F9-AF82DEE6AE8B}" type="datetimeFigureOut">
              <a:rPr lang="en-US" smtClean="0"/>
              <a:t>8/17/2019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85FA4AA-15A8-429B-8224-B9873292D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558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B3A2AC9-C86A-4B49-84F9-AF82DEE6AE8B}" type="datetimeFigureOut">
              <a:rPr lang="en-US" smtClean="0"/>
              <a:t>8/17/2019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85FA4AA-15A8-429B-8224-B9873292D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317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B3A2AC9-C86A-4B49-84F9-AF82DEE6AE8B}" type="datetimeFigureOut">
              <a:rPr lang="en-US" smtClean="0"/>
              <a:t>8/17/2019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85FA4AA-15A8-429B-8224-B9873292D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5585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B3A2AC9-C86A-4B49-84F9-AF82DEE6AE8B}" type="datetimeFigureOut">
              <a:rPr lang="en-US" smtClean="0"/>
              <a:t>8/17/2019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85FA4AA-15A8-429B-8224-B9873292D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1406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B3A2AC9-C86A-4B49-84F9-AF82DEE6AE8B}" type="datetimeFigureOut">
              <a:rPr lang="en-US" smtClean="0"/>
              <a:t>8/17/2019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85FA4AA-15A8-429B-8224-B9873292D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1631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B3A2AC9-C86A-4B49-84F9-AF82DEE6AE8B}" type="datetimeFigureOut">
              <a:rPr lang="en-US" smtClean="0"/>
              <a:t>8/17/2019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85FA4AA-15A8-429B-8224-B9873292D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9512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B3A2AC9-C86A-4B49-84F9-AF82DEE6AE8B}" type="datetimeFigureOut">
              <a:rPr lang="en-US" smtClean="0"/>
              <a:t>8/17/2019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85FA4AA-15A8-429B-8224-B9873292D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5287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B3A2AC9-C86A-4B49-84F9-AF82DEE6AE8B}" type="datetimeFigureOut">
              <a:rPr lang="en-US" smtClean="0"/>
              <a:t>8/17/2019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85FA4AA-15A8-429B-8224-B9873292D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0251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B3A2AC9-C86A-4B49-84F9-AF82DEE6AE8B}" type="datetimeFigureOut">
              <a:rPr lang="en-US" smtClean="0"/>
              <a:t>8/17/2019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85FA4AA-15A8-429B-8224-B9873292D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3342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B3A2AC9-C86A-4B49-84F9-AF82DEE6AE8B}" type="datetimeFigureOut">
              <a:rPr lang="en-US" smtClean="0"/>
              <a:t>8/17/2019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85FA4AA-15A8-429B-8224-B9873292D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4962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B3A2AC9-C86A-4B49-84F9-AF82DEE6AE8B}" type="datetimeFigureOut">
              <a:rPr lang="en-US" smtClean="0"/>
              <a:t>8/17/2019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85FA4AA-15A8-429B-8224-B9873292D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119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B3A2AC9-C86A-4B49-84F9-AF82DEE6AE8B}" type="datetimeFigureOut">
              <a:rPr lang="en-US" smtClean="0"/>
              <a:t>8/17/2019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85FA4AA-15A8-429B-8224-B9873292D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1406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B3A2AC9-C86A-4B49-84F9-AF82DEE6AE8B}" type="datetimeFigureOut">
              <a:rPr lang="en-US" smtClean="0"/>
              <a:t>8/17/2019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85FA4AA-15A8-429B-8224-B9873292D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3174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6319" y="802299"/>
            <a:ext cx="5618515" cy="2541431"/>
          </a:xfrm>
        </p:spPr>
        <p:txBody>
          <a:bodyPr bIns="0"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96319" y="3531205"/>
            <a:ext cx="5618515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A2AC9-C86A-4B49-84F9-AF82DEE6AE8B}" type="datetimeFigureOut">
              <a:rPr lang="en-US" smtClean="0"/>
              <a:t>8/17/2019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96319" y="329308"/>
            <a:ext cx="3086292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4703" y="798973"/>
            <a:ext cx="802005" cy="503578"/>
          </a:xfrm>
        </p:spPr>
        <p:txBody>
          <a:bodyPr/>
          <a:lstStyle/>
          <a:p>
            <a:fld id="{E85FA4AA-15A8-429B-8224-B9873292D1A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396319" y="3528542"/>
            <a:ext cx="561851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61527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A2AC9-C86A-4B49-84F9-AF82DEE6AE8B}" type="datetimeFigureOut">
              <a:rPr lang="en-US" smtClean="0"/>
              <a:t>8/17/2019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FA4AA-15A8-429B-8224-B9873292D1A8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90789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1756130"/>
            <a:ext cx="5617002" cy="1887950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2" y="3806196"/>
            <a:ext cx="5617002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A2AC9-C86A-4B49-84F9-AF82DEE6AE8B}" type="datetimeFigureOut">
              <a:rPr lang="en-US" smtClean="0"/>
              <a:t>8/17/2019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FA4AA-15A8-429B-8224-B9873292D1A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43491" y="3804985"/>
            <a:ext cx="561700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17533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890"/>
            <a:ext cx="6571343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3490" y="2013936"/>
            <a:ext cx="3125871" cy="34375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9182" y="2013936"/>
            <a:ext cx="3125652" cy="34375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A2AC9-C86A-4B49-84F9-AF82DEE6AE8B}" type="datetimeFigureOut">
              <a:rPr lang="en-US" smtClean="0"/>
              <a:t>8/17/2019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FA4AA-15A8-429B-8224-B9873292D1A8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61680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164"/>
            <a:ext cx="6571344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9550"/>
            <a:ext cx="312576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3491" y="2824270"/>
            <a:ext cx="3125766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9182" y="2023004"/>
            <a:ext cx="31256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9182" y="2821491"/>
            <a:ext cx="31256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A2AC9-C86A-4B49-84F9-AF82DEE6AE8B}" type="datetimeFigureOut">
              <a:rPr lang="en-US" smtClean="0"/>
              <a:t>8/17/2019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FA4AA-15A8-429B-8224-B9873292D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6187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A2AC9-C86A-4B49-84F9-AF82DEE6AE8B}" type="datetimeFigureOut">
              <a:rPr lang="en-US" smtClean="0"/>
              <a:t>8/17/2019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FA4AA-15A8-429B-8224-B9873292D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6717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A2AC9-C86A-4B49-84F9-AF82DEE6AE8B}" type="datetimeFigureOut">
              <a:rPr lang="en-US" smtClean="0"/>
              <a:t>8/17/2019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FA4AA-15A8-429B-8224-B9873292D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3593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042" y="798973"/>
            <a:ext cx="2425950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6656" y="798974"/>
            <a:ext cx="3828178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9042" y="3205492"/>
            <a:ext cx="2427369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A2AC9-C86A-4B49-84F9-AF82DEE6AE8B}" type="datetimeFigureOut">
              <a:rPr lang="en-US" smtClean="0"/>
              <a:t>8/17/2019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FA4AA-15A8-429B-8224-B9873292D1A8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1748" y="3205491"/>
            <a:ext cx="242327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49098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996501" y="482171"/>
            <a:ext cx="3511387" cy="5149101"/>
            <a:chOff x="6852919" y="583365"/>
            <a:chExt cx="4681849" cy="5181928"/>
          </a:xfrm>
        </p:grpSpPr>
        <p:sp>
          <p:nvSpPr>
            <p:cNvPr id="14" name="Rectangle 13"/>
            <p:cNvSpPr/>
            <p:nvPr/>
          </p:nvSpPr>
          <p:spPr>
            <a:xfrm>
              <a:off x="6852919" y="583365"/>
              <a:ext cx="4681849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7273787" y="915806"/>
              <a:ext cx="3844017" cy="4507918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148" y="1129513"/>
            <a:ext cx="3244935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122543"/>
            <a:ext cx="223499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3492" y="3145992"/>
            <a:ext cx="3240286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36664" y="5469857"/>
            <a:ext cx="3252420" cy="320123"/>
          </a:xfrm>
        </p:spPr>
        <p:txBody>
          <a:bodyPr/>
          <a:lstStyle>
            <a:lvl1pPr algn="l">
              <a:defRPr/>
            </a:lvl1pPr>
          </a:lstStyle>
          <a:p>
            <a:fld id="{8B3A2AC9-C86A-4B49-84F9-AF82DEE6AE8B}" type="datetimeFigureOut">
              <a:rPr lang="en-US" smtClean="0"/>
              <a:t>8/17/2019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37530" y="318641"/>
            <a:ext cx="3251553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FA4AA-15A8-429B-8224-B9873292D1A8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1281" y="3143605"/>
            <a:ext cx="324201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5898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B3A2AC9-C86A-4B49-84F9-AF82DEE6AE8B}" type="datetimeFigureOut">
              <a:rPr lang="en-US" smtClean="0"/>
              <a:t>8/17/2019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85FA4AA-15A8-429B-8224-B9873292D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1631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A2AC9-C86A-4B49-84F9-AF82DEE6AE8B}" type="datetimeFigureOut">
              <a:rPr lang="en-US" smtClean="0"/>
              <a:t>8/17/2019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FA4AA-15A8-429B-8224-B9873292D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9478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8028" y="798974"/>
            <a:ext cx="1103027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3491" y="798974"/>
            <a:ext cx="5301095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A2AC9-C86A-4B49-84F9-AF82DEE6AE8B}" type="datetimeFigureOut">
              <a:rPr lang="en-US" smtClean="0"/>
              <a:t>8/17/2019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FA4AA-15A8-429B-8224-B9873292D1A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6918028" y="798974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5645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B3A2AC9-C86A-4B49-84F9-AF82DEE6AE8B}" type="datetimeFigureOut">
              <a:rPr lang="en-US" smtClean="0"/>
              <a:t>8/17/2019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85FA4AA-15A8-429B-8224-B9873292D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951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B3A2AC9-C86A-4B49-84F9-AF82DEE6AE8B}" type="datetimeFigureOut">
              <a:rPr lang="en-US" smtClean="0"/>
              <a:t>8/17/2019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85FA4AA-15A8-429B-8224-B9873292D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528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B3A2AC9-C86A-4B49-84F9-AF82DEE6AE8B}" type="datetimeFigureOut">
              <a:rPr lang="en-US" smtClean="0"/>
              <a:t>8/17/2019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85FA4AA-15A8-429B-8224-B9873292D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025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B3A2AC9-C86A-4B49-84F9-AF82DEE6AE8B}" type="datetimeFigureOut">
              <a:rPr lang="en-US" smtClean="0"/>
              <a:t>8/17/2019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85FA4AA-15A8-429B-8224-B9873292D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334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B3A2AC9-C86A-4B49-84F9-AF82DEE6AE8B}" type="datetimeFigureOut">
              <a:rPr lang="en-US" smtClean="0"/>
              <a:t>8/17/2019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85FA4AA-15A8-429B-8224-B9873292D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496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B3A2AC9-C86A-4B49-84F9-AF82DEE6AE8B}" type="datetimeFigureOut">
              <a:rPr lang="en-US" smtClean="0"/>
              <a:t>8/17/2019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85FA4AA-15A8-429B-8224-B9873292D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119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QuestionShape"/>
          <p:cNvSpPr/>
          <p:nvPr userDrawn="1"/>
        </p:nvSpPr>
        <p:spPr>
          <a:xfrm>
            <a:off x="127000" y="127000"/>
            <a:ext cx="8890000" cy="2857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buNone/>
            </a:pPr>
            <a:r>
              <a:rPr lang="en-US" sz="44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iRespond</a:t>
            </a:r>
            <a:r>
              <a:rPr lang="en-US" sz="4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Question Master</a:t>
            </a:r>
          </a:p>
        </p:txBody>
      </p:sp>
      <p:sp>
        <p:nvSpPr>
          <p:cNvPr id="8" name="AShape"/>
          <p:cNvSpPr/>
          <p:nvPr userDrawn="1"/>
        </p:nvSpPr>
        <p:spPr>
          <a:xfrm>
            <a:off x="127000" y="31115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sz="3200">
                <a:solidFill>
                  <a:schemeClr val="tx1"/>
                </a:solidFill>
              </a:rPr>
              <a:t>A.) Response A</a:t>
            </a:r>
          </a:p>
        </p:txBody>
      </p:sp>
      <p:sp>
        <p:nvSpPr>
          <p:cNvPr id="9" name="BShape"/>
          <p:cNvSpPr/>
          <p:nvPr userDrawn="1"/>
        </p:nvSpPr>
        <p:spPr>
          <a:xfrm>
            <a:off x="127000" y="38354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sz="3200">
                <a:solidFill>
                  <a:schemeClr val="tx1"/>
                </a:solidFill>
              </a:rPr>
              <a:t>B.) Response B</a:t>
            </a:r>
          </a:p>
        </p:txBody>
      </p:sp>
      <p:sp>
        <p:nvSpPr>
          <p:cNvPr id="10" name="CShape"/>
          <p:cNvSpPr/>
          <p:nvPr userDrawn="1"/>
        </p:nvSpPr>
        <p:spPr>
          <a:xfrm>
            <a:off x="127000" y="45593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sz="3200">
                <a:solidFill>
                  <a:schemeClr val="tx1"/>
                </a:solidFill>
              </a:rPr>
              <a:t>C.) Response C</a:t>
            </a:r>
          </a:p>
        </p:txBody>
      </p:sp>
      <p:sp>
        <p:nvSpPr>
          <p:cNvPr id="11" name="DShape"/>
          <p:cNvSpPr/>
          <p:nvPr userDrawn="1"/>
        </p:nvSpPr>
        <p:spPr>
          <a:xfrm>
            <a:off x="127000" y="52832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sz="3200">
                <a:solidFill>
                  <a:schemeClr val="tx1"/>
                </a:solidFill>
              </a:rPr>
              <a:t>D.) Response D</a:t>
            </a:r>
          </a:p>
        </p:txBody>
      </p:sp>
      <p:sp>
        <p:nvSpPr>
          <p:cNvPr id="12" name="EShape"/>
          <p:cNvSpPr/>
          <p:nvPr userDrawn="1"/>
        </p:nvSpPr>
        <p:spPr>
          <a:xfrm>
            <a:off x="127000" y="60071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sz="3200">
                <a:solidFill>
                  <a:schemeClr val="tx1"/>
                </a:solidFill>
              </a:rPr>
              <a:t>E.) Response E</a:t>
            </a:r>
          </a:p>
        </p:txBody>
      </p:sp>
      <p:sp>
        <p:nvSpPr>
          <p:cNvPr id="13" name="Percent"/>
          <p:cNvSpPr/>
          <p:nvPr userDrawn="1"/>
        </p:nvSpPr>
        <p:spPr>
          <a:xfrm>
            <a:off x="6350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rgbClr val="000000"/>
                </a:solidFill>
              </a:rPr>
              <a:t>Percent Complete 100%</a:t>
            </a:r>
          </a:p>
        </p:txBody>
      </p:sp>
      <p:sp>
        <p:nvSpPr>
          <p:cNvPr id="14" name="Timer"/>
          <p:cNvSpPr/>
          <p:nvPr userDrawn="1"/>
        </p:nvSpPr>
        <p:spPr>
          <a:xfrm>
            <a:off x="254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rgbClr val="000000"/>
                </a:solidFill>
              </a:rPr>
              <a:t>00:30</a:t>
            </a:r>
          </a:p>
        </p:txBody>
      </p:sp>
    </p:spTree>
    <p:extLst>
      <p:ext uri="{BB962C8B-B14F-4D97-AF65-F5344CB8AC3E}">
        <p14:creationId xmlns:p14="http://schemas.microsoft.com/office/powerpoint/2010/main" val="1275902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Shape" hidden="1"/>
          <p:cNvSpPr/>
          <p:nvPr userDrawn="1"/>
        </p:nvSpPr>
        <p:spPr>
          <a:xfrm>
            <a:off x="127000" y="254000"/>
            <a:ext cx="1270000" cy="127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iRespond Graph</a:t>
            </a:r>
          </a:p>
        </p:txBody>
      </p:sp>
      <p:grpSp>
        <p:nvGrpSpPr>
          <p:cNvPr id="37" name="CorrectBarGroup"/>
          <p:cNvGrpSpPr/>
          <p:nvPr userDrawn="1"/>
        </p:nvGrpSpPr>
        <p:grpSpPr>
          <a:xfrm>
            <a:off x="1270000" y="3175000"/>
            <a:ext cx="2667000" cy="2540000"/>
            <a:chOff x="1270000" y="3175000"/>
            <a:chExt cx="2667000" cy="2540000"/>
          </a:xfrm>
        </p:grpSpPr>
        <p:sp>
          <p:nvSpPr>
            <p:cNvPr id="9" name="CorrectBar0"/>
            <p:cNvSpPr/>
            <p:nvPr userDrawn="1"/>
          </p:nvSpPr>
          <p:spPr>
            <a:xfrm>
              <a:off x="1270000" y="3175000"/>
              <a:ext cx="1079500" cy="254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CorrectBar1"/>
            <p:cNvSpPr/>
            <p:nvPr userDrawn="1"/>
          </p:nvSpPr>
          <p:spPr>
            <a:xfrm>
              <a:off x="2857500" y="4445000"/>
              <a:ext cx="1079500" cy="127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PercentLabelGroup"/>
          <p:cNvGrpSpPr/>
          <p:nvPr userDrawn="1"/>
        </p:nvGrpSpPr>
        <p:grpSpPr>
          <a:xfrm>
            <a:off x="1270000" y="1270000"/>
            <a:ext cx="7429500" cy="317500"/>
            <a:chOff x="1270000" y="1270000"/>
            <a:chExt cx="7429500" cy="317500"/>
          </a:xfrm>
        </p:grpSpPr>
        <p:sp>
          <p:nvSpPr>
            <p:cNvPr id="8" name="PercentLabel0"/>
            <p:cNvSpPr/>
            <p:nvPr userDrawn="1"/>
          </p:nvSpPr>
          <p:spPr>
            <a:xfrm>
              <a:off x="127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67%</a:t>
              </a:r>
            </a:p>
          </p:txBody>
        </p:sp>
        <p:sp>
          <p:nvSpPr>
            <p:cNvPr id="11" name="PercentLabel1"/>
            <p:cNvSpPr/>
            <p:nvPr userDrawn="1"/>
          </p:nvSpPr>
          <p:spPr>
            <a:xfrm>
              <a:off x="2857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33%</a:t>
              </a:r>
            </a:p>
          </p:txBody>
        </p:sp>
        <p:sp>
          <p:nvSpPr>
            <p:cNvPr id="14" name="PercentLabel2"/>
            <p:cNvSpPr/>
            <p:nvPr userDrawn="1"/>
          </p:nvSpPr>
          <p:spPr>
            <a:xfrm>
              <a:off x="4445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100%</a:t>
              </a:r>
            </a:p>
          </p:txBody>
        </p:sp>
        <p:sp>
          <p:nvSpPr>
            <p:cNvPr id="17" name="PercentLabel3"/>
            <p:cNvSpPr/>
            <p:nvPr userDrawn="1"/>
          </p:nvSpPr>
          <p:spPr>
            <a:xfrm>
              <a:off x="6032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100%</a:t>
              </a:r>
            </a:p>
          </p:txBody>
        </p:sp>
        <p:sp>
          <p:nvSpPr>
            <p:cNvPr id="20" name="PercentLabel4"/>
            <p:cNvSpPr/>
            <p:nvPr userDrawn="1"/>
          </p:nvSpPr>
          <p:spPr>
            <a:xfrm>
              <a:off x="762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67%</a:t>
              </a:r>
            </a:p>
          </p:txBody>
        </p:sp>
      </p:grpSp>
      <p:grpSp>
        <p:nvGrpSpPr>
          <p:cNvPr id="38" name="IncorrectBarGroup"/>
          <p:cNvGrpSpPr/>
          <p:nvPr userDrawn="1"/>
        </p:nvGrpSpPr>
        <p:grpSpPr>
          <a:xfrm>
            <a:off x="4445000" y="1905000"/>
            <a:ext cx="4254500" cy="3810000"/>
            <a:chOff x="4445000" y="1905000"/>
            <a:chExt cx="4254500" cy="3810000"/>
          </a:xfrm>
        </p:grpSpPr>
        <p:sp>
          <p:nvSpPr>
            <p:cNvPr id="15" name="IncorrectBar2"/>
            <p:cNvSpPr/>
            <p:nvPr userDrawn="1"/>
          </p:nvSpPr>
          <p:spPr>
            <a:xfrm>
              <a:off x="44450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ncorrectBar3"/>
            <p:cNvSpPr/>
            <p:nvPr userDrawn="1"/>
          </p:nvSpPr>
          <p:spPr>
            <a:xfrm>
              <a:off x="60325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IncorrectBar4"/>
            <p:cNvSpPr/>
            <p:nvPr userDrawn="1"/>
          </p:nvSpPr>
          <p:spPr>
            <a:xfrm>
              <a:off x="7620000" y="3175000"/>
              <a:ext cx="1079500" cy="254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XLabelGroup"/>
          <p:cNvGrpSpPr/>
          <p:nvPr userDrawn="1"/>
        </p:nvGrpSpPr>
        <p:grpSpPr>
          <a:xfrm>
            <a:off x="1270000" y="5842000"/>
            <a:ext cx="7429500" cy="317500"/>
            <a:chOff x="1270000" y="5842000"/>
            <a:chExt cx="7429500" cy="317500"/>
          </a:xfrm>
        </p:grpSpPr>
        <p:sp>
          <p:nvSpPr>
            <p:cNvPr id="10" name="XValueLabel0"/>
            <p:cNvSpPr/>
            <p:nvPr userDrawn="1"/>
          </p:nvSpPr>
          <p:spPr>
            <a:xfrm>
              <a:off x="127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A*</a:t>
              </a:r>
            </a:p>
          </p:txBody>
        </p:sp>
        <p:sp>
          <p:nvSpPr>
            <p:cNvPr id="13" name="XValueLabel1"/>
            <p:cNvSpPr/>
            <p:nvPr userDrawn="1"/>
          </p:nvSpPr>
          <p:spPr>
            <a:xfrm>
              <a:off x="2857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B*</a:t>
              </a:r>
            </a:p>
          </p:txBody>
        </p:sp>
        <p:sp>
          <p:nvSpPr>
            <p:cNvPr id="16" name="XValueLabel2"/>
            <p:cNvSpPr/>
            <p:nvPr userDrawn="1"/>
          </p:nvSpPr>
          <p:spPr>
            <a:xfrm>
              <a:off x="4445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C</a:t>
              </a:r>
            </a:p>
          </p:txBody>
        </p:sp>
        <p:sp>
          <p:nvSpPr>
            <p:cNvPr id="19" name="XValueLabel3"/>
            <p:cNvSpPr/>
            <p:nvPr userDrawn="1"/>
          </p:nvSpPr>
          <p:spPr>
            <a:xfrm>
              <a:off x="6032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D</a:t>
              </a:r>
            </a:p>
          </p:txBody>
        </p:sp>
        <p:sp>
          <p:nvSpPr>
            <p:cNvPr id="22" name="XValueLabel4"/>
            <p:cNvSpPr/>
            <p:nvPr userDrawn="1"/>
          </p:nvSpPr>
          <p:spPr>
            <a:xfrm>
              <a:off x="762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E</a:t>
              </a:r>
            </a:p>
          </p:txBody>
        </p:sp>
      </p:grpSp>
      <p:grpSp>
        <p:nvGrpSpPr>
          <p:cNvPr id="36" name="AxisLineGroup"/>
          <p:cNvGrpSpPr/>
          <p:nvPr userDrawn="1"/>
        </p:nvGrpSpPr>
        <p:grpSpPr>
          <a:xfrm>
            <a:off x="889000" y="1587500"/>
            <a:ext cx="8001000" cy="4127500"/>
            <a:chOff x="889000" y="1587500"/>
            <a:chExt cx="8001000" cy="4127500"/>
          </a:xfrm>
        </p:grpSpPr>
        <p:cxnSp>
          <p:nvCxnSpPr>
            <p:cNvPr id="23" name="XAxisLine"/>
            <p:cNvCxnSpPr/>
            <p:nvPr userDrawn="1"/>
          </p:nvCxnSpPr>
          <p:spPr>
            <a:xfrm>
              <a:off x="889000" y="5715000"/>
              <a:ext cx="8001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YAxisLine"/>
            <p:cNvCxnSpPr/>
            <p:nvPr userDrawn="1"/>
          </p:nvCxnSpPr>
          <p:spPr>
            <a:xfrm>
              <a:off x="1016000" y="1587500"/>
              <a:ext cx="0" cy="412750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YAxisTick0"/>
            <p:cNvCxnSpPr/>
            <p:nvPr userDrawn="1"/>
          </p:nvCxnSpPr>
          <p:spPr>
            <a:xfrm>
              <a:off x="889000" y="571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YAxisTick1"/>
            <p:cNvCxnSpPr/>
            <p:nvPr userDrawn="1"/>
          </p:nvCxnSpPr>
          <p:spPr>
            <a:xfrm>
              <a:off x="889000" y="444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YAxisTick2"/>
            <p:cNvCxnSpPr/>
            <p:nvPr userDrawn="1"/>
          </p:nvCxnSpPr>
          <p:spPr>
            <a:xfrm>
              <a:off x="889000" y="317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YAxisTick3"/>
            <p:cNvCxnSpPr/>
            <p:nvPr userDrawn="1"/>
          </p:nvCxnSpPr>
          <p:spPr>
            <a:xfrm>
              <a:off x="889000" y="190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YLabelGroup"/>
          <p:cNvGrpSpPr/>
          <p:nvPr userDrawn="1"/>
        </p:nvGrpSpPr>
        <p:grpSpPr>
          <a:xfrm>
            <a:off x="254000" y="1841500"/>
            <a:ext cx="762000" cy="3937000"/>
            <a:chOff x="254000" y="1841500"/>
            <a:chExt cx="762000" cy="3937000"/>
          </a:xfrm>
        </p:grpSpPr>
        <p:sp>
          <p:nvSpPr>
            <p:cNvPr id="26" name="YValueLabel0"/>
            <p:cNvSpPr/>
            <p:nvPr userDrawn="1"/>
          </p:nvSpPr>
          <p:spPr>
            <a:xfrm>
              <a:off x="254000" y="565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28" name="YValueLabel1"/>
            <p:cNvSpPr/>
            <p:nvPr userDrawn="1"/>
          </p:nvSpPr>
          <p:spPr>
            <a:xfrm>
              <a:off x="254000" y="438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30" name="YValueLabel2"/>
            <p:cNvSpPr/>
            <p:nvPr userDrawn="1"/>
          </p:nvSpPr>
          <p:spPr>
            <a:xfrm>
              <a:off x="254000" y="311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32" name="YValueLabel3"/>
            <p:cNvSpPr/>
            <p:nvPr userDrawn="1"/>
          </p:nvSpPr>
          <p:spPr>
            <a:xfrm>
              <a:off x="254000" y="184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rgbClr val="000000"/>
                  </a:solidFill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75902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015734"/>
            <a:ext cx="9144000" cy="407952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538" r="12500" b="-1538"/>
          <a:stretch/>
        </p:blipFill>
        <p:spPr>
          <a:xfrm>
            <a:off x="-1" y="6095253"/>
            <a:ext cx="9144001" cy="774727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0" y="6101127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3491" y="804520"/>
            <a:ext cx="6571343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5733"/>
            <a:ext cx="6571343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46542" y="330370"/>
            <a:ext cx="2368292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3A2AC9-C86A-4B49-84F9-AF82DEE6AE8B}" type="datetimeFigureOut">
              <a:rPr lang="en-US" smtClean="0"/>
              <a:t>8/17/2019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3491" y="329308"/>
            <a:ext cx="403400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7725" y="798973"/>
            <a:ext cx="795746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E85FA4AA-15A8-429B-8224-B9873292D1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7623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1"/>
            <a:ext cx="8229600" cy="5791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/>
              <a:t>Literacy Rate</a:t>
            </a:r>
          </a:p>
          <a:p>
            <a:pPr marL="0" indent="0" algn="ctr">
              <a:buNone/>
            </a:pPr>
            <a:r>
              <a:rPr lang="en-US" sz="4400" dirty="0"/>
              <a:t>and</a:t>
            </a:r>
          </a:p>
          <a:p>
            <a:pPr marL="0" indent="0" algn="ctr">
              <a:buNone/>
            </a:pPr>
            <a:r>
              <a:rPr lang="en-US" sz="4400" dirty="0"/>
              <a:t>Standard of Living</a:t>
            </a:r>
          </a:p>
          <a:p>
            <a:pPr marL="0" indent="0" algn="ctr">
              <a:buNone/>
            </a:pPr>
            <a:endParaRPr lang="en-US" sz="6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664" y="2971800"/>
            <a:ext cx="2321467" cy="2286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7237" y="3424237"/>
            <a:ext cx="9525" cy="95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7237" y="3424237"/>
            <a:ext cx="9525" cy="95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6814" y="2971799"/>
            <a:ext cx="3447736" cy="228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9219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8600"/>
            <a:ext cx="8839200" cy="5897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u="sng" dirty="0"/>
              <a:t>Literacy Rate: </a:t>
            </a:r>
          </a:p>
          <a:p>
            <a:pPr marL="0" indent="0">
              <a:buNone/>
            </a:pPr>
            <a:r>
              <a:rPr lang="en-US" sz="3600" dirty="0"/>
              <a:t>What is it?</a:t>
            </a:r>
          </a:p>
          <a:p>
            <a:r>
              <a:rPr lang="en-US" sz="3600" dirty="0"/>
              <a:t>The percentage (%) of people who can read and write.</a:t>
            </a:r>
          </a:p>
          <a:p>
            <a:pPr marL="0" indent="0">
              <a:buNone/>
            </a:pPr>
            <a:r>
              <a:rPr lang="en-US" sz="3600" dirty="0"/>
              <a:t>Why is it important?</a:t>
            </a:r>
          </a:p>
          <a:p>
            <a:r>
              <a:rPr lang="en-US" sz="3600" dirty="0"/>
              <a:t>If a country improves its literacy rate, it also improves its economy and standard of living.</a:t>
            </a:r>
          </a:p>
        </p:txBody>
      </p:sp>
    </p:spTree>
    <p:extLst>
      <p:ext uri="{BB962C8B-B14F-4D97-AF65-F5344CB8AC3E}">
        <p14:creationId xmlns:p14="http://schemas.microsoft.com/office/powerpoint/2010/main" val="844952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8C5F2BB-F102-43CA-BDBC-06A50525C0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381000"/>
            <a:ext cx="8153400" cy="5668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3649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8600"/>
            <a:ext cx="8839200" cy="6400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u="sng" dirty="0"/>
              <a:t>Standard of Living:</a:t>
            </a:r>
          </a:p>
          <a:p>
            <a:pPr marL="0" indent="0">
              <a:buNone/>
            </a:pPr>
            <a:r>
              <a:rPr lang="en-US" sz="3600" dirty="0"/>
              <a:t>What is it?</a:t>
            </a:r>
          </a:p>
          <a:p>
            <a:r>
              <a:rPr lang="en-US" sz="3600" dirty="0"/>
              <a:t>A measure (either high or low) of the quality of life based on income and education of a country’s population.</a:t>
            </a:r>
          </a:p>
          <a:p>
            <a:pPr marL="0" indent="0">
              <a:buNone/>
            </a:pPr>
            <a:endParaRPr lang="en-US" sz="3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B904D5-225F-4D7A-8D78-55B78F53C3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3638177"/>
            <a:ext cx="4343400" cy="2316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936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839200" cy="5973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u="sng" dirty="0"/>
              <a:t>Standard of Living:</a:t>
            </a:r>
          </a:p>
          <a:p>
            <a:pPr marL="0" indent="0">
              <a:buNone/>
            </a:pPr>
            <a:r>
              <a:rPr lang="en-US" sz="3600" dirty="0"/>
              <a:t>What affects it?</a:t>
            </a:r>
          </a:p>
          <a:p>
            <a:r>
              <a:rPr lang="en-US" sz="3600" dirty="0"/>
              <a:t>Food, housing, transportation, technology, education, health care</a:t>
            </a:r>
          </a:p>
          <a:p>
            <a:pPr marL="0" indent="0">
              <a:buNone/>
            </a:pPr>
            <a:r>
              <a:rPr lang="en-US" sz="3600" dirty="0"/>
              <a:t>What does it tell us?</a:t>
            </a:r>
          </a:p>
          <a:p>
            <a:r>
              <a:rPr lang="en-US" sz="3600" dirty="0"/>
              <a:t>How well or how poorly a person/group of people live</a:t>
            </a:r>
          </a:p>
          <a:p>
            <a:pPr marL="0" indent="0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38478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75DCEA7-83CE-464C-944F-E6A50D2A4E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246" y="152400"/>
            <a:ext cx="7925508" cy="5973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2137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/>
              <a:t>Unscramble: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dirty="0"/>
              <a:t>ERLYCAIT			4. TIEWR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AEDUICOTN			5. IMECON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ARED				6. VLINIG</a:t>
            </a:r>
          </a:p>
          <a:p>
            <a:pPr marL="514350" indent="-51435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2351697"/>
      </p:ext>
    </p:extLst>
  </p:cSld>
  <p:clrMapOvr>
    <a:masterClrMapping/>
  </p:clrMapOvr>
</p:sld>
</file>

<file path=ppt/theme/theme1.xml><?xml version="1.0" encoding="utf-8"?>
<a:theme xmlns:a="http://schemas.openxmlformats.org/drawingml/2006/main" name="iRespondQuestion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RespondGraph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3237E35D132844D9AA617FDCBE326D3" ma:contentTypeVersion="30" ma:contentTypeDescription="Create a new document." ma:contentTypeScope="" ma:versionID="9e7a6189f4378912e73d21dc187f5892">
  <xsd:schema xmlns:xsd="http://www.w3.org/2001/XMLSchema" xmlns:xs="http://www.w3.org/2001/XMLSchema" xmlns:p="http://schemas.microsoft.com/office/2006/metadata/properties" xmlns:ns3="9e8ad7e1-9272-417f-8f4d-a25204189056" xmlns:ns4="23c974fd-2bc7-4d33-a8ba-109c3edddd30" targetNamespace="http://schemas.microsoft.com/office/2006/metadata/properties" ma:root="true" ma:fieldsID="4e65e392bc3a424f66994d69627085ea" ns3:_="" ns4:_="">
    <xsd:import namespace="9e8ad7e1-9272-417f-8f4d-a25204189056"/>
    <xsd:import namespace="23c974fd-2bc7-4d33-a8ba-109c3edddd30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EventHashCode" minOccurs="0"/>
                <xsd:element ref="ns4:MediaServiceGenerationTime" minOccurs="0"/>
                <xsd:element ref="ns4:NotebookType" minOccurs="0"/>
                <xsd:element ref="ns4:FolderType" minOccurs="0"/>
                <xsd:element ref="ns4:CultureName" minOccurs="0"/>
                <xsd:element ref="ns4:AppVersion" minOccurs="0"/>
                <xsd:element ref="ns4:TeamsChannelId" minOccurs="0"/>
                <xsd:element ref="ns4:Owner" minOccurs="0"/>
                <xsd:element ref="ns4:Math_Settings" minOccurs="0"/>
                <xsd:element ref="ns4:DefaultSectionNames" minOccurs="0"/>
                <xsd:element ref="ns4:Templates" minOccurs="0"/>
                <xsd:element ref="ns4:Teachers" minOccurs="0"/>
                <xsd:element ref="ns4:Students" minOccurs="0"/>
                <xsd:element ref="ns4:Student_Groups" minOccurs="0"/>
                <xsd:element ref="ns4:Invited_Teachers" minOccurs="0"/>
                <xsd:element ref="ns4:Invited_Students" minOccurs="0"/>
                <xsd:element ref="ns4:Self_Registration_Enabled" minOccurs="0"/>
                <xsd:element ref="ns4:Has_Teacher_Only_SectionGroup" minOccurs="0"/>
                <xsd:element ref="ns4:Is_Collaboration_Space_Locked" minOccurs="0"/>
                <xsd:element ref="ns4:IsNotebookLocked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8ad7e1-9272-417f-8f4d-a2520418905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c974fd-2bc7-4d33-a8ba-109c3edddd3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NotebookType" ma:index="18" nillable="true" ma:displayName="Notebook Type" ma:internalName="NotebookType">
      <xsd:simpleType>
        <xsd:restriction base="dms:Text"/>
      </xsd:simpleType>
    </xsd:element>
    <xsd:element name="FolderType" ma:index="19" nillable="true" ma:displayName="Folder Type" ma:internalName="FolderType">
      <xsd:simpleType>
        <xsd:restriction base="dms:Text"/>
      </xsd:simpleType>
    </xsd:element>
    <xsd:element name="CultureName" ma:index="20" nillable="true" ma:displayName="Culture Name" ma:internalName="CultureName">
      <xsd:simpleType>
        <xsd:restriction base="dms:Text"/>
      </xsd:simpleType>
    </xsd:element>
    <xsd:element name="AppVersion" ma:index="21" nillable="true" ma:displayName="App Version" ma:internalName="AppVersion">
      <xsd:simpleType>
        <xsd:restriction base="dms:Text"/>
      </xsd:simpleType>
    </xsd:element>
    <xsd:element name="TeamsChannelId" ma:index="22" nillable="true" ma:displayName="Teams Channel Id" ma:internalName="TeamsChannelId">
      <xsd:simpleType>
        <xsd:restriction base="dms:Text"/>
      </xsd:simpleType>
    </xsd:element>
    <xsd:element name="Owner" ma:index="23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24" nillable="true" ma:displayName="Math Settings" ma:internalName="Math_Settings">
      <xsd:simpleType>
        <xsd:restriction base="dms:Text"/>
      </xsd:simpleType>
    </xsd:element>
    <xsd:element name="DefaultSectionNames" ma:index="25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26" nillable="true" ma:displayName="Templates" ma:internalName="Templates">
      <xsd:simpleType>
        <xsd:restriction base="dms:Note">
          <xsd:maxLength value="255"/>
        </xsd:restriction>
      </xsd:simpleType>
    </xsd:element>
    <xsd:element name="Teachers" ma:index="27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28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29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30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31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32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33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34" nillable="true" ma:displayName="Is Collaboration Space Locked" ma:internalName="Is_Collaboration_Space_Locked">
      <xsd:simpleType>
        <xsd:restriction base="dms:Boolean"/>
      </xsd:simpleType>
    </xsd:element>
    <xsd:element name="IsNotebookLocked" ma:index="35" nillable="true" ma:displayName="Is Notebook Locked" ma:internalName="IsNotebookLocked">
      <xsd:simpleType>
        <xsd:restriction base="dms:Boolean"/>
      </xsd:simpleType>
    </xsd:element>
    <xsd:element name="MediaServiceAutoKeyPoints" ma:index="3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otebookType xmlns="23c974fd-2bc7-4d33-a8ba-109c3edddd30" xsi:nil="true"/>
    <FolderType xmlns="23c974fd-2bc7-4d33-a8ba-109c3edddd30" xsi:nil="true"/>
    <Students xmlns="23c974fd-2bc7-4d33-a8ba-109c3edddd30">
      <UserInfo>
        <DisplayName/>
        <AccountId xsi:nil="true"/>
        <AccountType/>
      </UserInfo>
    </Students>
    <Student_Groups xmlns="23c974fd-2bc7-4d33-a8ba-109c3edddd30">
      <UserInfo>
        <DisplayName/>
        <AccountId xsi:nil="true"/>
        <AccountType/>
      </UserInfo>
    </Student_Groups>
    <TeamsChannelId xmlns="23c974fd-2bc7-4d33-a8ba-109c3edddd30" xsi:nil="true"/>
    <IsNotebookLocked xmlns="23c974fd-2bc7-4d33-a8ba-109c3edddd30" xsi:nil="true"/>
    <Is_Collaboration_Space_Locked xmlns="23c974fd-2bc7-4d33-a8ba-109c3edddd30" xsi:nil="true"/>
    <Invited_Teachers xmlns="23c974fd-2bc7-4d33-a8ba-109c3edddd30" xsi:nil="true"/>
    <Invited_Students xmlns="23c974fd-2bc7-4d33-a8ba-109c3edddd30" xsi:nil="true"/>
    <Math_Settings xmlns="23c974fd-2bc7-4d33-a8ba-109c3edddd30" xsi:nil="true"/>
    <Templates xmlns="23c974fd-2bc7-4d33-a8ba-109c3edddd30" xsi:nil="true"/>
    <Self_Registration_Enabled xmlns="23c974fd-2bc7-4d33-a8ba-109c3edddd30" xsi:nil="true"/>
    <Has_Teacher_Only_SectionGroup xmlns="23c974fd-2bc7-4d33-a8ba-109c3edddd30" xsi:nil="true"/>
    <DefaultSectionNames xmlns="23c974fd-2bc7-4d33-a8ba-109c3edddd30" xsi:nil="true"/>
    <AppVersion xmlns="23c974fd-2bc7-4d33-a8ba-109c3edddd30" xsi:nil="true"/>
    <Teachers xmlns="23c974fd-2bc7-4d33-a8ba-109c3edddd30">
      <UserInfo>
        <DisplayName/>
        <AccountId xsi:nil="true"/>
        <AccountType/>
      </UserInfo>
    </Teachers>
    <CultureName xmlns="23c974fd-2bc7-4d33-a8ba-109c3edddd30" xsi:nil="true"/>
    <Owner xmlns="23c974fd-2bc7-4d33-a8ba-109c3edddd30">
      <UserInfo>
        <DisplayName/>
        <AccountId xsi:nil="true"/>
        <AccountType/>
      </UserInfo>
    </Owner>
  </documentManagement>
</p:properties>
</file>

<file path=customXml/itemProps1.xml><?xml version="1.0" encoding="utf-8"?>
<ds:datastoreItem xmlns:ds="http://schemas.openxmlformats.org/officeDocument/2006/customXml" ds:itemID="{4B721331-8698-4378-B338-3208D6693CF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e8ad7e1-9272-417f-8f4d-a25204189056"/>
    <ds:schemaRef ds:uri="23c974fd-2bc7-4d33-a8ba-109c3edddd3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F0C09D7-9170-4928-BE90-ABD44225A17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C945E0B-F1D0-4256-89AC-6D4BDD491CAB}">
  <ds:schemaRefs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23c974fd-2bc7-4d33-a8ba-109c3edddd30"/>
    <ds:schemaRef ds:uri="9e8ad7e1-9272-417f-8f4d-a25204189056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1875</TotalTime>
  <Words>119</Words>
  <Application>Microsoft Office PowerPoint</Application>
  <PresentationFormat>On-screen Show (4:3)</PresentationFormat>
  <Paragraphs>22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Gill Sans MT</vt:lpstr>
      <vt:lpstr>iRespondQuestionMaster</vt:lpstr>
      <vt:lpstr>iRespondGraphMaster</vt:lpstr>
      <vt:lpstr>Gallery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Unscramble: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Monica Muehlhaus Kamhout</dc:creator>
  <cp:lastModifiedBy>Rikki Stewart</cp:lastModifiedBy>
  <cp:revision>22</cp:revision>
  <cp:lastPrinted>2015-08-07T20:45:30Z</cp:lastPrinted>
  <dcterms:created xsi:type="dcterms:W3CDTF">2014-09-26T21:35:09Z</dcterms:created>
  <dcterms:modified xsi:type="dcterms:W3CDTF">2019-08-18T01:10:48Z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howTimer">
    <vt:bool>true</vt:bool>
  </property>
  <property fmtid="{D5CDD505-2E9C-101B-9397-08002B2CF9AE}" pid="3" name="ShowPercent">
    <vt:bool>true</vt:bool>
  </property>
  <property fmtid="{D5CDD505-2E9C-101B-9397-08002B2CF9AE}" pid="4" name="KeepGraph">
    <vt:bool>false</vt:bool>
  </property>
  <property fmtid="{D5CDD505-2E9C-101B-9397-08002B2CF9AE}" pid="5" name="AutoReflect">
    <vt:bool>false</vt:bool>
  </property>
  <property fmtid="{D5CDD505-2E9C-101B-9397-08002B2CF9AE}" pid="6" name="ContentTypeId">
    <vt:lpwstr>0x01010043237E35D132844D9AA617FDCBE326D3</vt:lpwstr>
  </property>
</Properties>
</file>