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8" r:id="rId7"/>
    <p:sldId id="259" r:id="rId8"/>
    <p:sldId id="301" r:id="rId9"/>
    <p:sldId id="294" r:id="rId10"/>
    <p:sldId id="295" r:id="rId11"/>
    <p:sldId id="268" r:id="rId12"/>
    <p:sldId id="269" r:id="rId13"/>
    <p:sldId id="297" r:id="rId14"/>
    <p:sldId id="302" r:id="rId15"/>
    <p:sldId id="307" r:id="rId16"/>
    <p:sldId id="305" r:id="rId17"/>
    <p:sldId id="308" r:id="rId18"/>
    <p:sldId id="306" r:id="rId19"/>
    <p:sldId id="278" r:id="rId20"/>
    <p:sldId id="279" r:id="rId21"/>
    <p:sldId id="299" r:id="rId22"/>
    <p:sldId id="304" r:id="rId23"/>
    <p:sldId id="303" r:id="rId24"/>
    <p:sldId id="298" r:id="rId25"/>
    <p:sldId id="293"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Row>
  </a:tblStyle>
  <a:tblStyle styleId="{C7B018BB-80A7-4F77-B60F-C8B233D01FF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Row>
  </a:tblStyle>
  <a:tblStyle styleId="{EEE7283C-3CF3-47DC-8721-378D4A62B22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Row>
  </a:tblStyle>
  <a:tblStyle styleId="{CF821DB8-F4EB-4A41-A1BA-3FCAFE7338EE}" styleName="">
    <a:tblBg/>
    <a:wholeTb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1"/>
          </a:solidFill>
        </a:fill>
      </a:tcStyle>
    </a:band2H>
    <a:firstCol>
      <a:tcTxStyle b="on" i="off">
        <a:fontRef idx="maj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lastRow>
    <a:firstRow>
      <a:tcTxStyle b="on" i="off">
        <a:fontRef idx="major">
          <a:schemeClr val="accent1"/>
        </a:fontRef>
        <a:schemeClr val="accent1"/>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Row>
  </a:tblStyle>
  <a:tblStyle styleId="{2708684C-4D16-4618-839F-0558EEFCDFE6}" styleName="">
    <a:tblBg/>
    <a:wholeTb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31" autoAdjust="0"/>
    <p:restoredTop sz="94491"/>
  </p:normalViewPr>
  <p:slideViewPr>
    <p:cSldViewPr snapToGrid="0" snapToObjects="1">
      <p:cViewPr varScale="1">
        <p:scale>
          <a:sx n="63" d="100"/>
          <a:sy n="63" d="100"/>
        </p:scale>
        <p:origin x="147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xfrm>
            <a:off x="1143000" y="685800"/>
            <a:ext cx="4572000" cy="3429000"/>
          </a:xfrm>
          <a:prstGeom prst="rect">
            <a:avLst/>
          </a:prstGeom>
        </p:spPr>
        <p:txBody>
          <a:bodyPr/>
          <a:lstStyle/>
          <a:p>
            <a:endParaRPr/>
          </a:p>
        </p:txBody>
      </p:sp>
      <p:sp>
        <p:nvSpPr>
          <p:cNvPr id="56" name="Shape 5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1758360"/>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flip="none" rotWithShape="1">
          <a:gsLst>
            <a:gs pos="0">
              <a:srgbClr val="BCC8E5"/>
            </a:gs>
            <a:gs pos="40000">
              <a:srgbClr val="B1BEE1"/>
            </a:gs>
            <a:gs pos="100000">
              <a:srgbClr val="00224B"/>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Shape 12"/>
          <p:cNvSpPr>
            <a:spLocks noGrp="1"/>
          </p:cNvSpPr>
          <p:nvPr>
            <p:ph type="title"/>
          </p:nvPr>
        </p:nvSpPr>
        <p:spPr>
          <a:xfrm>
            <a:off x="685800" y="2130425"/>
            <a:ext cx="7772400" cy="1470025"/>
          </a:xfrm>
          <a:prstGeom prst="rect">
            <a:avLst/>
          </a:prstGeom>
        </p:spPr>
        <p:txBody>
          <a:bodyPr/>
          <a:lstStyle>
            <a:lvl1pPr>
              <a:defRPr>
                <a:solidFill>
                  <a:srgbClr val="FFFFFF"/>
                </a:solidFill>
              </a:defRPr>
            </a:lvl1pPr>
          </a:lstStyle>
          <a:p>
            <a:r>
              <a:t>Title Text</a:t>
            </a:r>
          </a:p>
        </p:txBody>
      </p:sp>
      <p:sp>
        <p:nvSpPr>
          <p:cNvPr id="13" name="Shape 13"/>
          <p:cNvSpPr>
            <a:spLocks noGrp="1"/>
          </p:cNvSpPr>
          <p:nvPr>
            <p:ph type="body" sz="quarter" idx="1"/>
          </p:nvPr>
        </p:nvSpPr>
        <p:spPr>
          <a:xfrm>
            <a:off x="1371600" y="3886200"/>
            <a:ext cx="6400800" cy="1752600"/>
          </a:xfrm>
          <a:prstGeom prst="rect">
            <a:avLst/>
          </a:prstGeom>
        </p:spPr>
        <p:txBody>
          <a:bodyPr/>
          <a:lstStyle>
            <a:lvl1pPr marL="0" indent="0" algn="ctr">
              <a:lnSpc>
                <a:spcPct val="100000"/>
              </a:lnSpc>
              <a:buSzTx/>
              <a:buFontTx/>
              <a:buNone/>
              <a:defRPr>
                <a:solidFill>
                  <a:srgbClr val="FFFFFF"/>
                </a:solidFill>
              </a:defRPr>
            </a:lvl1pPr>
            <a:lvl2pPr marL="0" indent="0" algn="ctr">
              <a:lnSpc>
                <a:spcPct val="100000"/>
              </a:lnSpc>
              <a:buSzTx/>
              <a:buFontTx/>
              <a:buNone/>
              <a:defRPr>
                <a:solidFill>
                  <a:srgbClr val="FFFFFF"/>
                </a:solidFill>
              </a:defRPr>
            </a:lvl2pPr>
            <a:lvl3pPr marL="0" indent="0" algn="ctr">
              <a:lnSpc>
                <a:spcPct val="100000"/>
              </a:lnSpc>
              <a:buSzTx/>
              <a:buFontTx/>
              <a:buNone/>
              <a:defRPr>
                <a:solidFill>
                  <a:srgbClr val="FFFFFF"/>
                </a:solidFill>
              </a:defRPr>
            </a:lvl3pPr>
            <a:lvl4pPr marL="0" indent="0" algn="ctr">
              <a:lnSpc>
                <a:spcPct val="100000"/>
              </a:lnSpc>
              <a:buSzTx/>
              <a:buFontTx/>
              <a:buNone/>
              <a:defRPr>
                <a:solidFill>
                  <a:srgbClr val="FFFFFF"/>
                </a:solidFill>
              </a:defRPr>
            </a:lvl4pPr>
            <a:lvl5pPr marL="0" indent="0" algn="ctr">
              <a:lnSpc>
                <a:spcPct val="100000"/>
              </a:lnSpc>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8679102" y="6528118"/>
            <a:ext cx="312499" cy="294639"/>
          </a:xfrm>
          <a:prstGeom prst="rect">
            <a:avLst/>
          </a:prstGeom>
        </p:spPr>
        <p:txBody>
          <a:bodyPr/>
          <a:lstStyle>
            <a:lvl1pPr>
              <a:defRPr>
                <a:solidFill>
                  <a:srgbClr val="000000"/>
                </a:solidFill>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r>
              <a:t>Title Text</a:t>
            </a: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Shape 30"/>
          <p:cNvSpPr>
            <a:spLocks noGrp="1"/>
          </p:cNvSpPr>
          <p:nvPr>
            <p:ph type="body" sz="half" idx="1"/>
          </p:nvPr>
        </p:nvSpPr>
        <p:spPr>
          <a:xfrm>
            <a:off x="457200" y="1600200"/>
            <a:ext cx="4038600" cy="4525963"/>
          </a:xfrm>
          <a:prstGeom prst="rect">
            <a:avLst/>
          </a:prstGeom>
        </p:spPr>
        <p:txBody>
          <a:bodyPr/>
          <a:lstStyle>
            <a:lvl1pPr marL="342900" indent="-342900">
              <a:lnSpc>
                <a:spcPct val="100000"/>
              </a:lnSpc>
              <a:spcBef>
                <a:spcPts val="600"/>
              </a:spcBef>
              <a:defRPr sz="2800"/>
            </a:lvl1pPr>
            <a:lvl2pPr marL="790575" indent="-333375">
              <a:lnSpc>
                <a:spcPct val="100000"/>
              </a:lnSpc>
              <a:spcBef>
                <a:spcPts val="600"/>
              </a:spcBef>
              <a:defRPr sz="2800"/>
            </a:lvl2pPr>
            <a:lvl3pPr marL="1234438" indent="-320038">
              <a:lnSpc>
                <a:spcPct val="100000"/>
              </a:lnSpc>
              <a:spcBef>
                <a:spcPts val="600"/>
              </a:spcBef>
              <a:defRPr sz="2800"/>
            </a:lvl3pPr>
            <a:lvl4pPr marL="1727200" indent="-355600">
              <a:lnSpc>
                <a:spcPct val="100000"/>
              </a:lnSpc>
              <a:spcBef>
                <a:spcPts val="600"/>
              </a:spcBef>
              <a:defRPr sz="2800"/>
            </a:lvl4pPr>
            <a:lvl5pPr marL="2184400" indent="-355600">
              <a:lnSpc>
                <a:spcPct val="100000"/>
              </a:lnSpc>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title"/>
          </p:nvPr>
        </p:nvSpPr>
        <p:spPr>
          <a:prstGeom prst="rect">
            <a:avLst/>
          </a:prstGeom>
        </p:spPr>
        <p:txBody>
          <a:bodyPr/>
          <a:lstStyle/>
          <a:p>
            <a:r>
              <a:t>Title Text</a:t>
            </a:r>
          </a:p>
        </p:txBody>
      </p:sp>
      <p:sp>
        <p:nvSpPr>
          <p:cNvPr id="32" name="Shape 3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r>
              <a:t>Title Text</a:t>
            </a:r>
          </a:p>
        </p:txBody>
      </p:sp>
      <p:sp>
        <p:nvSpPr>
          <p:cNvPr id="40" name="Shape 40"/>
          <p:cNvSpPr>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SzTx/>
              <a:buFontTx/>
              <a:buNone/>
              <a:defRPr sz="2400" b="1"/>
            </a:lvl1pPr>
            <a:lvl2pPr marL="0" indent="0">
              <a:lnSpc>
                <a:spcPct val="100000"/>
              </a:lnSpc>
              <a:spcBef>
                <a:spcPts val="500"/>
              </a:spcBef>
              <a:buSzTx/>
              <a:buFontTx/>
              <a:buNone/>
              <a:defRPr sz="2400" b="1"/>
            </a:lvl2pPr>
            <a:lvl3pPr marL="0" indent="0">
              <a:lnSpc>
                <a:spcPct val="100000"/>
              </a:lnSpc>
              <a:spcBef>
                <a:spcPts val="500"/>
              </a:spcBef>
              <a:buSzTx/>
              <a:buFontTx/>
              <a:buNone/>
              <a:defRPr sz="2400" b="1"/>
            </a:lvl3pPr>
            <a:lvl4pPr marL="0" indent="0">
              <a:lnSpc>
                <a:spcPct val="100000"/>
              </a:lnSpc>
              <a:spcBef>
                <a:spcPts val="500"/>
              </a:spcBef>
              <a:buSzTx/>
              <a:buFontTx/>
              <a:buNone/>
              <a:defRPr sz="2400" b="1"/>
            </a:lvl4pPr>
            <a:lvl5pPr marL="0" indent="0">
              <a:lnSpc>
                <a:spcPct val="100000"/>
              </a:lnSpc>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body" sz="quarter" idx="13"/>
          </p:nvPr>
        </p:nvSpPr>
        <p:spPr>
          <a:xfrm>
            <a:off x="4645025" y="1535112"/>
            <a:ext cx="4041775" cy="639764"/>
          </a:xfrm>
          <a:prstGeom prst="rect">
            <a:avLst/>
          </a:prstGeom>
        </p:spPr>
        <p:txBody>
          <a:bodyPr anchor="b"/>
          <a:lstStyle/>
          <a:p>
            <a:endParaRPr/>
          </a:p>
        </p:txBody>
      </p:sp>
      <p:sp>
        <p:nvSpPr>
          <p:cNvPr id="42" name="Shape 4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9" name="Shape 4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31000"/>
          </a:schemeClr>
        </a:solidFill>
        <a:effectLst/>
      </p:bgPr>
    </p:bg>
    <p:spTree>
      <p:nvGrpSpPr>
        <p:cNvPr id="1" name=""/>
        <p:cNvGrpSpPr/>
        <p:nvPr/>
      </p:nvGrpSpPr>
      <p:grpSpPr>
        <a:xfrm>
          <a:off x="0" y="0"/>
          <a:ext cx="0" cy="0"/>
          <a:chOff x="0" y="0"/>
          <a:chExt cx="0" cy="0"/>
        </a:xfrm>
      </p:grpSpPr>
      <p:sp>
        <p:nvSpPr>
          <p:cNvPr id="2" name="Shape 2"/>
          <p:cNvSpPr/>
          <p:nvPr/>
        </p:nvSpPr>
        <p:spPr>
          <a:xfrm>
            <a:off x="0" y="6477000"/>
            <a:ext cx="9144000" cy="381000"/>
          </a:xfrm>
          <a:prstGeom prst="rect">
            <a:avLst/>
          </a:prstGeom>
          <a:gradFill>
            <a:gsLst>
              <a:gs pos="0">
                <a:srgbClr val="2E5E97"/>
              </a:gs>
              <a:gs pos="80000">
                <a:srgbClr val="3C7BC7"/>
              </a:gs>
              <a:gs pos="100000">
                <a:srgbClr val="3A7CCA"/>
              </a:gs>
            </a:gsLst>
            <a:lin ang="16200000"/>
          </a:gradFill>
          <a:ln w="12700">
            <a:miter lim="400000"/>
          </a:ln>
          <a:effectLst>
            <a:outerShdw blurRad="38100" dist="23000" dir="5400000" rotWithShape="0">
              <a:srgbClr val="000000">
                <a:alpha val="35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a:p>
        </p:txBody>
      </p:sp>
      <p:sp>
        <p:nvSpPr>
          <p:cNvPr id="3" name="Shape 3"/>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4" name="Shape 4"/>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526702" y="6528118"/>
            <a:ext cx="312499" cy="294639"/>
          </a:xfrm>
          <a:prstGeom prst="rect">
            <a:avLst/>
          </a:prstGeom>
          <a:ln w="12700">
            <a:miter lim="400000"/>
          </a:ln>
        </p:spPr>
        <p:txBody>
          <a:bodyPr wrap="none" lIns="45718" tIns="45718" rIns="45718" bIns="45718" anchor="ctr">
            <a:spAutoFit/>
          </a:bodyPr>
          <a:lstStyle>
            <a:lvl1pPr algn="r">
              <a:defRPr sz="1400" b="1">
                <a:solidFill>
                  <a:srgbClr val="FFFFFF"/>
                </a:solidFill>
                <a:latin typeface="+mn-lt"/>
                <a:ea typeface="+mn-ea"/>
                <a:cs typeface="+mn-cs"/>
                <a:sym typeface="Calibri"/>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1pPr>
      <a:lvl2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2pPr>
      <a:lvl3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3pPr>
      <a:lvl4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4pPr>
      <a:lvl5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5pPr>
      <a:lvl6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6pPr>
      <a:lvl7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7pPr>
      <a:lvl8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8pPr>
      <a:lvl9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9pPr>
    </p:titleStyle>
    <p:bodyStyle>
      <a:lvl1pPr marL="758951" marR="0" indent="-75895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1pPr>
      <a:lvl2pPr marL="783771" marR="0" indent="-32657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2pPr>
      <a:lvl3pPr marL="1219200" marR="0" indent="-30480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3pPr>
      <a:lvl4pPr marL="17373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4pPr>
      <a:lvl5pPr marL="21945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5pPr>
      <a:lvl6pPr marL="26517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6pPr>
      <a:lvl7pPr marL="31089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7pPr>
      <a:lvl8pPr marL="35661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8pPr>
      <a:lvl9pPr marL="40233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9pPr>
    </p:bodyStyle>
    <p:otherStyle>
      <a:lvl1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16.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59" name="Shape 59"/>
          <p:cNvSpPr/>
          <p:nvPr/>
        </p:nvSpPr>
        <p:spPr>
          <a:xfrm>
            <a:off x="0" y="4800600"/>
            <a:ext cx="9141246" cy="1538879"/>
          </a:xfrm>
          <a:prstGeom prst="rect">
            <a:avLst/>
          </a:prstGeom>
          <a:solidFill>
            <a:srgbClr val="DCE6F2">
              <a:alpha val="18000"/>
            </a:srgbClr>
          </a:solidFill>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Chapter </a:t>
            </a:r>
            <a:r>
              <a:rPr lang="en-US" dirty="0"/>
              <a:t>12</a:t>
            </a:r>
            <a:r>
              <a:rPr dirty="0"/>
              <a:t>:</a:t>
            </a:r>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lang="en-US" sz="3000" dirty="0"/>
              <a:t>Geography and History of Southern and Eastern Asia</a:t>
            </a:r>
            <a:endParaRPr sz="3000" dirty="0"/>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STUDY PRESENTATION</a:t>
            </a:r>
          </a:p>
        </p:txBody>
      </p:sp>
      <p:sp>
        <p:nvSpPr>
          <p:cNvPr id="60" name="Shape 60"/>
          <p:cNvSpPr/>
          <p:nvPr/>
        </p:nvSpPr>
        <p:spPr>
          <a:xfrm>
            <a:off x="7543800" y="6545790"/>
            <a:ext cx="1600200"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r">
              <a:spcBef>
                <a:spcPts val="600"/>
              </a:spcBef>
              <a:defRPr sz="1000">
                <a:solidFill>
                  <a:srgbClr val="FFFFFF"/>
                </a:solidFill>
                <a:effectLst>
                  <a:outerShdw blurRad="38100" dist="38100" dir="2700000" rotWithShape="0">
                    <a:srgbClr val="C0C0C0"/>
                  </a:outerShdw>
                </a:effectLst>
                <a:latin typeface="Arial"/>
                <a:ea typeface="Arial"/>
                <a:cs typeface="Arial"/>
                <a:sym typeface="Arial"/>
              </a:defRPr>
            </a:lvl1pPr>
          </a:lstStyle>
          <a:p>
            <a:r>
              <a:t>© 2017 Clairmont Press</a:t>
            </a:r>
          </a:p>
        </p:txBody>
      </p:sp>
      <p:pic>
        <p:nvPicPr>
          <p:cNvPr id="61" name="image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305" y="381142"/>
            <a:ext cx="5476126" cy="140482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59"/>
                                        </p:tgtEl>
                                        <p:attrNameLst>
                                          <p:attrName>style.visibility</p:attrName>
                                        </p:attrNameLst>
                                      </p:cBhvr>
                                      <p:to>
                                        <p:strVal val="visible"/>
                                      </p:to>
                                    </p:set>
                                    <p:anim calcmode="lin" valueType="num">
                                      <p:cBhvr>
                                        <p:cTn id="7" dur="500" fill="hold"/>
                                        <p:tgtEl>
                                          <p:spTgt spid="59"/>
                                        </p:tgtEl>
                                        <p:attrNameLst>
                                          <p:attrName>ppt_x</p:attrName>
                                        </p:attrNameLst>
                                      </p:cBhvr>
                                      <p:tavLst>
                                        <p:tav tm="0">
                                          <p:val>
                                            <p:strVal val="0-#ppt_w/2"/>
                                          </p:val>
                                        </p:tav>
                                        <p:tav tm="100000">
                                          <p:val>
                                            <p:strVal val="#ppt_x"/>
                                          </p:val>
                                        </p:tav>
                                      </p:tavLst>
                                    </p:anim>
                                    <p:anim calcmode="lin" valueType="num">
                                      <p:cBhvr>
                                        <p:cTn id="8"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457200" y="1143000"/>
            <a:ext cx="8229600" cy="4983163"/>
          </a:xfrm>
          <a:prstGeom prst="rect">
            <a:avLst/>
          </a:prstGeom>
        </p:spPr>
        <p:txBody>
          <a:bodyPr>
            <a:normAutofit lnSpcReduction="10000"/>
          </a:bodyPr>
          <a:lstStyle/>
          <a:p>
            <a:r>
              <a:rPr lang="en-US" sz="2400" dirty="0"/>
              <a:t>An </a:t>
            </a:r>
            <a:r>
              <a:rPr lang="en-US" sz="2400" b="1" dirty="0"/>
              <a:t>ethnic group </a:t>
            </a:r>
            <a:r>
              <a:rPr lang="en-US" sz="2400" dirty="0"/>
              <a:t>refers to a group of people who share cultural ideas and beliefs that have been a part of their community for many years.</a:t>
            </a:r>
          </a:p>
          <a:p>
            <a:pPr lvl="1">
              <a:buFont typeface="Arial" pitchFamily="34" charset="0"/>
              <a:buChar char="•"/>
            </a:pPr>
            <a:r>
              <a:rPr lang="en-US" sz="2400" dirty="0"/>
              <a:t>Features of this group can include language, religion, history, types of food, and a set of traditional stories, beliefs, or celebrations.</a:t>
            </a:r>
          </a:p>
          <a:p>
            <a:r>
              <a:rPr lang="en-US" sz="2400" dirty="0"/>
              <a:t>A </a:t>
            </a:r>
            <a:r>
              <a:rPr lang="en-US" sz="2400" b="1" dirty="0"/>
              <a:t>religious group </a:t>
            </a:r>
            <a:r>
              <a:rPr lang="en-US" sz="2400" dirty="0"/>
              <a:t>refers to a group of people who share a belief system in a god or gods with a specific set of rituals and literature.</a:t>
            </a:r>
          </a:p>
          <a:p>
            <a:r>
              <a:rPr lang="en-US" sz="2400" dirty="0"/>
              <a:t>The four main ethnic and religious groups in Asia include Hinduism, Buddhism, Shinto, and Confucianism.</a:t>
            </a:r>
          </a:p>
          <a:p>
            <a:pPr lvl="1">
              <a:buFont typeface="Arial" pitchFamily="34" charset="0"/>
              <a:buChar char="•"/>
            </a:pPr>
            <a:r>
              <a:rPr lang="en-US" sz="2400" dirty="0"/>
              <a:t>Hinduism, Buddhism, and Shinto are religions native to Southern and Eastern Asia.</a:t>
            </a:r>
          </a:p>
          <a:p>
            <a:pPr lvl="1">
              <a:buFont typeface="Arial" pitchFamily="34" charset="0"/>
              <a:buChar char="•"/>
            </a:pPr>
            <a:r>
              <a:rPr lang="en-US" sz="2400" dirty="0"/>
              <a:t>China is the birthplace of Confucianism, which is not a religion, but rather a </a:t>
            </a:r>
            <a:r>
              <a:rPr lang="en-US" sz="2400" b="1" dirty="0"/>
              <a:t>philosophy</a:t>
            </a:r>
            <a:r>
              <a:rPr lang="en-US" sz="2400" dirty="0"/>
              <a:t>, based on morality and good deeds.</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fill="hold" grpId="0" nodeType="afterEffect">
                                  <p:stCondLst>
                                    <p:cond delay="0"/>
                                  </p:stCondLst>
                                  <p:iterate>
                                    <p:tmAbs val="0"/>
                                  </p:iterate>
                                  <p:childTnLst>
                                    <p:set>
                                      <p:cBhvr>
                                        <p:cTn id="35" fill="hold"/>
                                        <p:tgtEl>
                                          <p:spTgt spid="73">
                                            <p:txEl>
                                              <p:pRg st="5" end="5"/>
                                            </p:txEl>
                                          </p:spTgt>
                                        </p:tgtEl>
                                        <p:attrNameLst>
                                          <p:attrName>style.visibility</p:attrName>
                                        </p:attrNameLst>
                                      </p:cBhvr>
                                      <p:to>
                                        <p:strVal val="visible"/>
                                      </p:to>
                                    </p:set>
                                    <p:anim calcmode="lin" valueType="num">
                                      <p:cBhvr>
                                        <p:cTn id="36" dur="500" fill="hold"/>
                                        <p:tgtEl>
                                          <p:spTgt spid="73">
                                            <p:txEl>
                                              <p:pRg st="5" end="5"/>
                                            </p:txEl>
                                          </p:spTgt>
                                        </p:tgtEl>
                                        <p:attrNameLst>
                                          <p:attrName>ppt_x</p:attrName>
                                        </p:attrNameLst>
                                      </p:cBhvr>
                                      <p:tavLst>
                                        <p:tav tm="0">
                                          <p:val>
                                            <p:strVal val="0-#ppt_w/2"/>
                                          </p:val>
                                        </p:tav>
                                        <p:tav tm="100000">
                                          <p:val>
                                            <p:strVal val="#ppt_x"/>
                                          </p:val>
                                        </p:tav>
                                      </p:tavLst>
                                    </p:anim>
                                    <p:anim calcmode="lin" valueType="num">
                                      <p:cBhvr>
                                        <p:cTn id="37" dur="500" fill="hold"/>
                                        <p:tgtEl>
                                          <p:spTgt spid="7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34290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457200" y="1485900"/>
            <a:ext cx="8229600" cy="4371975"/>
          </a:xfrm>
          <a:prstGeom prst="rect">
            <a:avLst/>
          </a:prstGeom>
        </p:spPr>
        <p:txBody>
          <a:bodyPr>
            <a:noAutofit/>
          </a:bodyPr>
          <a:lstStyle/>
          <a:p>
            <a:r>
              <a:rPr lang="en-US" sz="2600" b="1" dirty="0"/>
              <a:t>Hinduism</a:t>
            </a:r>
            <a:r>
              <a:rPr lang="en-US" sz="2600" dirty="0"/>
              <a:t> is one of the oldest religions in the world and was founded in India around 1500 BC. Aryan priests followed complicated rituals and hymns known as the </a:t>
            </a:r>
            <a:r>
              <a:rPr lang="en-US" sz="2600" b="1" dirty="0"/>
              <a:t>Vedas</a:t>
            </a:r>
            <a:r>
              <a:rPr lang="en-US" sz="2600" dirty="0"/>
              <a:t>.</a:t>
            </a:r>
          </a:p>
          <a:p>
            <a:pPr lvl="1">
              <a:buFont typeface="Arial" pitchFamily="34" charset="0"/>
              <a:buChar char="•"/>
            </a:pPr>
            <a:r>
              <a:rPr lang="en-US" sz="2600" dirty="0"/>
              <a:t>There is no specific founder for Hinduism, unlike other religions. Followers of Hinduism are called Hindus.</a:t>
            </a:r>
          </a:p>
          <a:p>
            <a:pPr lvl="1">
              <a:buFont typeface="Arial" pitchFamily="34" charset="0"/>
              <a:buChar char="•"/>
            </a:pPr>
            <a:r>
              <a:rPr lang="en-US" sz="2600" dirty="0"/>
              <a:t>Many gods and goddesses exist in Hinduism, but it is believed that they are all part of a supreme “universal spirit” named </a:t>
            </a:r>
            <a:r>
              <a:rPr lang="en-US" sz="2600" b="1" dirty="0"/>
              <a:t>Brahman</a:t>
            </a:r>
            <a:r>
              <a:rPr lang="en-US" sz="2600" dirty="0"/>
              <a:t>.</a:t>
            </a:r>
          </a:p>
          <a:p>
            <a:pPr lvl="1">
              <a:buFont typeface="Arial" pitchFamily="34" charset="0"/>
              <a:buChar char="•"/>
            </a:pPr>
            <a:r>
              <a:rPr lang="en-US" sz="2600" dirty="0"/>
              <a:t>The Ganges River is a holy river for Hindus, and several religious practices involve the river.</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73">
                                            <p:txEl>
                                              <p:pRg st="0" end="0"/>
                                            </p:txEl>
                                          </p:spTgt>
                                        </p:tgtEl>
                                        <p:attrNameLst>
                                          <p:attrName>style.visibility</p:attrName>
                                        </p:attrNameLst>
                                      </p:cBhvr>
                                      <p:to>
                                        <p:strVal val="visible"/>
                                      </p:to>
                                    </p:set>
                                    <p:anim calcmode="lin" valueType="num">
                                      <p:cBhvr>
                                        <p:cTn id="12"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3"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iterate>
                                    <p:tmAbs val="0"/>
                                  </p:iterate>
                                  <p:childTnLst>
                                    <p:set>
                                      <p:cBhvr>
                                        <p:cTn id="26" fill="hold"/>
                                        <p:tgtEl>
                                          <p:spTgt spid="73">
                                            <p:txEl>
                                              <p:pRg st="3" end="3"/>
                                            </p:txEl>
                                          </p:spTgt>
                                        </p:tgtEl>
                                        <p:attrNameLst>
                                          <p:attrName>style.visibility</p:attrName>
                                        </p:attrNameLst>
                                      </p:cBhvr>
                                      <p:to>
                                        <p:strVal val="visible"/>
                                      </p:to>
                                    </p:set>
                                    <p:anim calcmode="lin" valueType="num">
                                      <p:cBhvr>
                                        <p:cTn id="27"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151764"/>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214313" y="1294764"/>
            <a:ext cx="8229600" cy="4848861"/>
          </a:xfrm>
          <a:prstGeom prst="rect">
            <a:avLst/>
          </a:prstGeom>
        </p:spPr>
        <p:txBody>
          <a:bodyPr>
            <a:noAutofit/>
          </a:bodyPr>
          <a:lstStyle/>
          <a:p>
            <a:pPr lvl="1">
              <a:buFont typeface="Arial" pitchFamily="34" charset="0"/>
              <a:buChar char="•"/>
            </a:pPr>
            <a:r>
              <a:rPr lang="en-US" sz="2600" b="1" dirty="0">
                <a:solidFill>
                  <a:schemeClr val="tx1"/>
                </a:solidFill>
              </a:rPr>
              <a:t>Reincarnation </a:t>
            </a:r>
            <a:r>
              <a:rPr lang="en-US" sz="2600" dirty="0"/>
              <a:t>is the religious belief that when a person dies, their soul is reborn into a person or animal according. This is based on his or her good or bad deeds, or </a:t>
            </a:r>
            <a:r>
              <a:rPr lang="en-US" sz="2600" b="1" dirty="0"/>
              <a:t>karma</a:t>
            </a:r>
            <a:r>
              <a:rPr lang="en-US" sz="2600" dirty="0"/>
              <a:t>.</a:t>
            </a:r>
          </a:p>
          <a:p>
            <a:pPr lvl="1">
              <a:buFont typeface="Arial" pitchFamily="34" charset="0"/>
              <a:buChar char="•"/>
            </a:pPr>
            <a:r>
              <a:rPr lang="en-US" sz="2600" dirty="0"/>
              <a:t>The </a:t>
            </a:r>
            <a:r>
              <a:rPr lang="en-US" sz="2600" b="1" dirty="0"/>
              <a:t>caste system</a:t>
            </a:r>
            <a:r>
              <a:rPr lang="en-US" sz="2600" dirty="0"/>
              <a:t>, a system of social classes that are inherited and cannot be changed, acts an important religious and social influence for Hindus.</a:t>
            </a:r>
          </a:p>
          <a:p>
            <a:pPr lvl="2">
              <a:buFont typeface="Arial" pitchFamily="34" charset="0"/>
              <a:buChar char="•"/>
            </a:pPr>
            <a:r>
              <a:rPr lang="en-US" sz="2600" dirty="0"/>
              <a:t> The traditional castes include Brahmans, </a:t>
            </a:r>
            <a:r>
              <a:rPr lang="en-US" sz="2600" dirty="0" err="1"/>
              <a:t>Kshatriyas</a:t>
            </a:r>
            <a:r>
              <a:rPr lang="en-US" sz="2600" dirty="0"/>
              <a:t>, </a:t>
            </a:r>
            <a:r>
              <a:rPr lang="en-US" sz="2600" dirty="0" err="1"/>
              <a:t>Vaishyas</a:t>
            </a:r>
            <a:r>
              <a:rPr lang="en-US" sz="2600" dirty="0"/>
              <a:t>, and </a:t>
            </a:r>
            <a:r>
              <a:rPr lang="en-US" sz="2600" dirty="0" err="1"/>
              <a:t>Sudras</a:t>
            </a:r>
            <a:r>
              <a:rPr lang="en-US" sz="2600" dirty="0"/>
              <a:t>.</a:t>
            </a:r>
          </a:p>
          <a:p>
            <a:pPr lvl="2">
              <a:buFont typeface="Arial" pitchFamily="34" charset="0"/>
              <a:buChar char="•"/>
            </a:pPr>
            <a:r>
              <a:rPr lang="en-US" sz="2600" dirty="0"/>
              <a:t>Over time, the castes have been further divided, complicating the structure of India’s social structure.</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12</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73">
                                            <p:txEl>
                                              <p:pRg st="0" end="0"/>
                                            </p:txEl>
                                          </p:spTgt>
                                        </p:tgtEl>
                                        <p:attrNameLst>
                                          <p:attrName>style.visibility</p:attrName>
                                        </p:attrNameLst>
                                      </p:cBhvr>
                                      <p:to>
                                        <p:strVal val="visible"/>
                                      </p:to>
                                    </p:set>
                                    <p:anim calcmode="lin" valueType="num">
                                      <p:cBhvr>
                                        <p:cTn id="12"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3"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iterate>
                                    <p:tmAbs val="0"/>
                                  </p:iterate>
                                  <p:childTnLst>
                                    <p:set>
                                      <p:cBhvr>
                                        <p:cTn id="26" fill="hold"/>
                                        <p:tgtEl>
                                          <p:spTgt spid="73">
                                            <p:txEl>
                                              <p:pRg st="3" end="3"/>
                                            </p:txEl>
                                          </p:spTgt>
                                        </p:tgtEl>
                                        <p:attrNameLst>
                                          <p:attrName>style.visibility</p:attrName>
                                        </p:attrNameLst>
                                      </p:cBhvr>
                                      <p:to>
                                        <p:strVal val="visible"/>
                                      </p:to>
                                    </p:set>
                                    <p:anim calcmode="lin" valueType="num">
                                      <p:cBhvr>
                                        <p:cTn id="27"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457200" y="928688"/>
            <a:ext cx="8229600" cy="5599428"/>
          </a:xfrm>
          <a:prstGeom prst="rect">
            <a:avLst/>
          </a:prstGeom>
        </p:spPr>
        <p:txBody>
          <a:bodyPr>
            <a:normAutofit lnSpcReduction="10000"/>
          </a:bodyPr>
          <a:lstStyle/>
          <a:p>
            <a:r>
              <a:rPr lang="en-US" sz="2600" b="1" dirty="0"/>
              <a:t>Buddhism</a:t>
            </a:r>
            <a:r>
              <a:rPr lang="en-US" sz="2600" dirty="0"/>
              <a:t> was founded by Siddhartha Gautama around 500 BC.</a:t>
            </a:r>
          </a:p>
          <a:p>
            <a:pPr lvl="1">
              <a:buFont typeface="Arial" pitchFamily="34" charset="0"/>
              <a:buChar char="•"/>
            </a:pPr>
            <a:r>
              <a:rPr lang="en-US" sz="2600" dirty="0"/>
              <a:t>Siddhartha sought answers as to why there is so much suffering in the world. After meditation, Siddhartha became known and “Buddha” or “The Enlightened One.” He believed the cause of human suffering to be greed and the desire for material things.</a:t>
            </a:r>
          </a:p>
          <a:p>
            <a:pPr lvl="0">
              <a:buFont typeface="Arial" pitchFamily="34" charset="0"/>
              <a:buChar char="•"/>
            </a:pPr>
            <a:r>
              <a:rPr lang="en-US" sz="2600" dirty="0"/>
              <a:t>The central teaching of Buddhism is called the </a:t>
            </a:r>
            <a:r>
              <a:rPr lang="en-US" sz="2600" b="1" dirty="0"/>
              <a:t>Four Noble Truths</a:t>
            </a:r>
            <a:r>
              <a:rPr lang="en-US" sz="2600" dirty="0"/>
              <a:t>, which include moral “truths” and instructions for conduct. The </a:t>
            </a:r>
            <a:r>
              <a:rPr lang="en-US" sz="2600" b="1" dirty="0" err="1"/>
              <a:t>Tripitaka</a:t>
            </a:r>
            <a:r>
              <a:rPr lang="en-US" sz="2600" dirty="0"/>
              <a:t> and the </a:t>
            </a:r>
            <a:r>
              <a:rPr lang="en-US" sz="2600" b="1" dirty="0"/>
              <a:t>Mahayana Sutras </a:t>
            </a:r>
            <a:r>
              <a:rPr lang="en-US" sz="2600" dirty="0"/>
              <a:t>make up two Buddhist texts.</a:t>
            </a:r>
          </a:p>
          <a:p>
            <a:pPr lvl="0">
              <a:buFont typeface="Arial" pitchFamily="34" charset="0"/>
              <a:buChar char="•"/>
            </a:pPr>
            <a:r>
              <a:rPr lang="en-US" sz="2600" b="1" dirty="0"/>
              <a:t>Nirvana</a:t>
            </a:r>
            <a:r>
              <a:rPr lang="en-US" sz="2600" dirty="0"/>
              <a:t> exists as a state of perfect peace for Buddhists. It can be reached by following the </a:t>
            </a:r>
            <a:r>
              <a:rPr lang="en-US" sz="2600" b="1" dirty="0"/>
              <a:t>Middle Way</a:t>
            </a:r>
            <a:r>
              <a:rPr lang="en-US" sz="2600" dirty="0"/>
              <a:t>, via rules outlined by the Eightfold Path.</a:t>
            </a:r>
          </a:p>
          <a:p>
            <a:pPr>
              <a:buFont typeface="Arial" pitchFamily="34" charset="0"/>
              <a:buChar char="•"/>
            </a:pPr>
            <a:endParaRPr lang="en-US" sz="2000" dirty="0"/>
          </a:p>
          <a:p>
            <a:pPr>
              <a:buFont typeface="Arial" pitchFamily="34" charset="0"/>
              <a:buChar char="•"/>
            </a:pPr>
            <a:endParaRPr lang="en-US" sz="2000" dirty="0"/>
          </a:p>
          <a:p>
            <a:endParaRPr sz="2000"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73">
                                            <p:txEl>
                                              <p:pRg st="0" end="0"/>
                                            </p:txEl>
                                          </p:spTgt>
                                        </p:tgtEl>
                                        <p:attrNameLst>
                                          <p:attrName>style.visibility</p:attrName>
                                        </p:attrNameLst>
                                      </p:cBhvr>
                                      <p:to>
                                        <p:strVal val="visible"/>
                                      </p:to>
                                    </p:set>
                                    <p:anim calcmode="lin" valueType="num">
                                      <p:cBhvr>
                                        <p:cTn id="12"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3"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iterate>
                                    <p:tmAbs val="0"/>
                                  </p:iterate>
                                  <p:childTnLst>
                                    <p:set>
                                      <p:cBhvr>
                                        <p:cTn id="26" fill="hold"/>
                                        <p:tgtEl>
                                          <p:spTgt spid="73">
                                            <p:txEl>
                                              <p:pRg st="3" end="3"/>
                                            </p:txEl>
                                          </p:spTgt>
                                        </p:tgtEl>
                                        <p:attrNameLst>
                                          <p:attrName>style.visibility</p:attrName>
                                        </p:attrNameLst>
                                      </p:cBhvr>
                                      <p:to>
                                        <p:strVal val="visible"/>
                                      </p:to>
                                    </p:set>
                                    <p:anim calcmode="lin" valueType="num">
                                      <p:cBhvr>
                                        <p:cTn id="27"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328613"/>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457200" y="1471613"/>
            <a:ext cx="8229600" cy="3429000"/>
          </a:xfrm>
          <a:prstGeom prst="rect">
            <a:avLst/>
          </a:prstGeom>
        </p:spPr>
        <p:txBody>
          <a:bodyPr>
            <a:normAutofit/>
          </a:bodyPr>
          <a:lstStyle/>
          <a:p>
            <a:r>
              <a:rPr lang="en-US" sz="2600" b="1" dirty="0"/>
              <a:t>Shinto</a:t>
            </a:r>
            <a:r>
              <a:rPr lang="en-US" sz="2600" dirty="0"/>
              <a:t> is a religion unique to Japan, with no specific date of origin or founder. It is closely intertwined with Japanese culture.</a:t>
            </a:r>
          </a:p>
          <a:p>
            <a:pPr>
              <a:buFont typeface="Arial" pitchFamily="34" charset="0"/>
              <a:buChar char="•"/>
            </a:pPr>
            <a:r>
              <a:rPr lang="en-US" sz="2600" dirty="0"/>
              <a:t>The main belief of Shinto is reverence for the </a:t>
            </a:r>
            <a:r>
              <a:rPr lang="en-US" sz="2600" b="1" dirty="0" err="1"/>
              <a:t>kami</a:t>
            </a:r>
            <a:r>
              <a:rPr lang="en-US" sz="2600" dirty="0"/>
              <a:t>, which are spirits that Shinto followers believe live in nature, animals, and a person’s ancestors.</a:t>
            </a:r>
          </a:p>
          <a:p>
            <a:pPr>
              <a:buFont typeface="Arial" pitchFamily="34" charset="0"/>
              <a:buChar char="•"/>
            </a:pPr>
            <a:r>
              <a:rPr lang="en-US" sz="2600" dirty="0"/>
              <a:t>Followers offer prayers and perform rituals to honor and please the </a:t>
            </a:r>
            <a:r>
              <a:rPr lang="en-US" sz="2600" dirty="0" err="1"/>
              <a:t>kami</a:t>
            </a:r>
            <a:r>
              <a:rPr lang="en-US" sz="2600" dirty="0"/>
              <a:t>.</a:t>
            </a:r>
          </a:p>
          <a:p>
            <a:pPr>
              <a:buFont typeface="Arial" pitchFamily="34" charset="0"/>
              <a:buChar char="•"/>
            </a:pPr>
            <a:endParaRPr lang="en-US" sz="2000" dirty="0"/>
          </a:p>
          <a:p>
            <a:pPr>
              <a:buFont typeface="Arial" pitchFamily="34" charset="0"/>
              <a:buChar char="•"/>
            </a:pPr>
            <a:endParaRPr lang="en-US" sz="2000" dirty="0"/>
          </a:p>
          <a:p>
            <a:endParaRPr sz="2000"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73">
                                            <p:txEl>
                                              <p:pRg st="0" end="0"/>
                                            </p:txEl>
                                          </p:spTgt>
                                        </p:tgtEl>
                                        <p:attrNameLst>
                                          <p:attrName>style.visibility</p:attrName>
                                        </p:attrNameLst>
                                      </p:cBhvr>
                                      <p:to>
                                        <p:strVal val="visible"/>
                                      </p:to>
                                    </p:set>
                                    <p:anim calcmode="lin" valueType="num">
                                      <p:cBhvr>
                                        <p:cTn id="12"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3"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Ethnic and Religious Groups in Asia</a:t>
            </a:r>
            <a:endParaRPr sz="4400" dirty="0"/>
          </a:p>
        </p:txBody>
      </p:sp>
      <p:sp>
        <p:nvSpPr>
          <p:cNvPr id="73" name="Shape 73"/>
          <p:cNvSpPr>
            <a:spLocks noGrp="1"/>
          </p:cNvSpPr>
          <p:nvPr>
            <p:ph type="body" idx="1"/>
          </p:nvPr>
        </p:nvSpPr>
        <p:spPr>
          <a:xfrm>
            <a:off x="457200" y="1028700"/>
            <a:ext cx="8229600" cy="5097463"/>
          </a:xfrm>
          <a:prstGeom prst="rect">
            <a:avLst/>
          </a:prstGeom>
        </p:spPr>
        <p:txBody>
          <a:bodyPr>
            <a:normAutofit/>
          </a:bodyPr>
          <a:lstStyle/>
          <a:p>
            <a:r>
              <a:rPr lang="en-US" sz="2400" b="1" dirty="0"/>
              <a:t>Confucianism</a:t>
            </a:r>
            <a:r>
              <a:rPr lang="en-US" sz="2400" dirty="0"/>
              <a:t> was founded by a Chinese scholar named Confucius around 550 BC.</a:t>
            </a:r>
          </a:p>
          <a:p>
            <a:pPr>
              <a:buFont typeface="Arial" pitchFamily="34" charset="0"/>
              <a:buChar char="•"/>
            </a:pPr>
            <a:r>
              <a:rPr lang="en-US" sz="2400" dirty="0"/>
              <a:t>Confucius emphasized good character and virtue as a means to peace and social order.</a:t>
            </a:r>
          </a:p>
          <a:p>
            <a:pPr>
              <a:buFont typeface="Arial" pitchFamily="34" charset="0"/>
              <a:buChar char="•"/>
            </a:pPr>
            <a:r>
              <a:rPr lang="en-US" sz="2400" dirty="0"/>
              <a:t>The </a:t>
            </a:r>
            <a:r>
              <a:rPr lang="en-US" sz="2400" b="1" dirty="0"/>
              <a:t>Golden Rule of Behavior </a:t>
            </a:r>
            <a:r>
              <a:rPr lang="en-US" sz="2400" dirty="0"/>
              <a:t>says, “What you do not like when done unto you, do not do to others.”</a:t>
            </a:r>
          </a:p>
          <a:p>
            <a:pPr>
              <a:buFont typeface="Arial" pitchFamily="34" charset="0"/>
              <a:buChar char="•"/>
            </a:pPr>
            <a:r>
              <a:rPr lang="en-US" sz="2400" dirty="0"/>
              <a:t>Confucius believed that his philosophy would bring order to China, should leaders and the government follow Confucianism’s guiding principles.</a:t>
            </a:r>
          </a:p>
          <a:p>
            <a:pPr lvl="1">
              <a:buFont typeface="Arial" pitchFamily="34" charset="0"/>
              <a:buChar char="•"/>
            </a:pPr>
            <a:r>
              <a:rPr lang="en-US" sz="2400" dirty="0"/>
              <a:t>Even though China is now a communist country, the Chinese and many people throughout Southern and Eastern Asia continue to respect and practice Confucianism teachings.</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15</a:t>
            </a:fld>
            <a:endParaRPr/>
          </a:p>
        </p:txBody>
      </p:sp>
      <p:sp>
        <p:nvSpPr>
          <p:cNvPr id="5" name="TextBox 4"/>
          <p:cNvSpPr txBox="1"/>
          <p:nvPr/>
        </p:nvSpPr>
        <p:spPr>
          <a:xfrm>
            <a:off x="5867399" y="5945747"/>
            <a:ext cx="2971800"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sym typeface="Helvetica"/>
                <a:hlinkClick r:id="rId2" action="ppaction://hlinksldjump"/>
              </a:rPr>
              <a:t>Return to Main </a:t>
            </a:r>
            <a:r>
              <a:rPr lang="en-US" sz="2000" dirty="0">
                <a:hlinkClick r:id="rId2" action="ppaction://hlinksldjump"/>
              </a:rPr>
              <a:t>M</a:t>
            </a:r>
            <a:r>
              <a:rPr kumimoji="0" lang="en-US" sz="2000" b="0" i="0" u="none" strike="noStrike" cap="none" spc="0" normalizeH="0" baseline="0" dirty="0">
                <a:ln>
                  <a:noFill/>
                </a:ln>
                <a:solidFill>
                  <a:srgbClr val="000000"/>
                </a:solidFill>
                <a:effectLst/>
                <a:uFillTx/>
                <a:sym typeface="Helvetica"/>
                <a:hlinkClick r:id="rId2" action="ppaction://hlinksldjump"/>
              </a:rPr>
              <a:t>enu</a:t>
            </a:r>
            <a:endParaRPr kumimoji="0" lang="en-US" sz="2000" b="0" i="0" u="none" strike="noStrike" cap="none" spc="0" normalizeH="0" baseline="0" dirty="0">
              <a:ln>
                <a:noFill/>
              </a:ln>
              <a:solidFill>
                <a:srgbClr val="000000"/>
              </a:solidFill>
              <a:effectLst/>
              <a:uFillTx/>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73">
                                            <p:txEl>
                                              <p:pRg st="0" end="0"/>
                                            </p:txEl>
                                          </p:spTgt>
                                        </p:tgtEl>
                                        <p:attrNameLst>
                                          <p:attrName>style.visibility</p:attrName>
                                        </p:attrNameLst>
                                      </p:cBhvr>
                                      <p:to>
                                        <p:strVal val="visible"/>
                                      </p:to>
                                    </p:set>
                                    <p:anim calcmode="lin" valueType="num">
                                      <p:cBhvr>
                                        <p:cTn id="12"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3"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73">
                                            <p:txEl>
                                              <p:pRg st="1" end="1"/>
                                            </p:txEl>
                                          </p:spTgt>
                                        </p:tgtEl>
                                        <p:attrNameLst>
                                          <p:attrName>style.visibility</p:attrName>
                                        </p:attrNameLst>
                                      </p:cBhvr>
                                      <p:to>
                                        <p:strVal val="visible"/>
                                      </p:to>
                                    </p:set>
                                    <p:anim calcmode="lin" valueType="num">
                                      <p:cBhvr>
                                        <p:cTn id="17"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73">
                                            <p:txEl>
                                              <p:pRg st="2" end="2"/>
                                            </p:txEl>
                                          </p:spTgt>
                                        </p:tgtEl>
                                        <p:attrNameLst>
                                          <p:attrName>style.visibility</p:attrName>
                                        </p:attrNameLst>
                                      </p:cBhvr>
                                      <p:to>
                                        <p:strVal val="visible"/>
                                      </p:to>
                                    </p:set>
                                    <p:anim calcmode="lin" valueType="num">
                                      <p:cBhvr>
                                        <p:cTn id="22"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3"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iterate>
                                    <p:tmAbs val="0"/>
                                  </p:iterate>
                                  <p:childTnLst>
                                    <p:set>
                                      <p:cBhvr>
                                        <p:cTn id="26" fill="hold"/>
                                        <p:tgtEl>
                                          <p:spTgt spid="73">
                                            <p:txEl>
                                              <p:pRg st="3" end="3"/>
                                            </p:txEl>
                                          </p:spTgt>
                                        </p:tgtEl>
                                        <p:attrNameLst>
                                          <p:attrName>style.visibility</p:attrName>
                                        </p:attrNameLst>
                                      </p:cBhvr>
                                      <p:to>
                                        <p:strVal val="visible"/>
                                      </p:to>
                                    </p:set>
                                    <p:anim calcmode="lin" valueType="num">
                                      <p:cBhvr>
                                        <p:cTn id="27"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iterate>
                                    <p:tmAbs val="0"/>
                                  </p:iterate>
                                  <p:childTnLst>
                                    <p:set>
                                      <p:cBhvr>
                                        <p:cTn id="31" fill="hold"/>
                                        <p:tgtEl>
                                          <p:spTgt spid="73">
                                            <p:txEl>
                                              <p:pRg st="4" end="4"/>
                                            </p:txEl>
                                          </p:spTgt>
                                        </p:tgtEl>
                                        <p:attrNameLst>
                                          <p:attrName>style.visibility</p:attrName>
                                        </p:attrNameLst>
                                      </p:cBhvr>
                                      <p:to>
                                        <p:strVal val="visible"/>
                                      </p:to>
                                    </p:set>
                                    <p:anim calcmode="lin" valueType="num">
                                      <p:cBhvr>
                                        <p:cTn id="32"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xfrm>
            <a:off x="0" y="185738"/>
            <a:ext cx="9144000" cy="1143000"/>
          </a:xfrm>
          <a:prstGeom prst="rect">
            <a:avLst/>
          </a:prstGeom>
        </p:spPr>
        <p:txBody>
          <a:bodyPr>
            <a:noAutofit/>
          </a:bodyPr>
          <a:lstStyle>
            <a:lvl1pPr defTabSz="804672">
              <a:defRPr sz="3800">
                <a:effectLst>
                  <a:outerShdw blurRad="38100" dist="33528" dir="2700000" rotWithShape="0">
                    <a:srgbClr val="000000">
                      <a:alpha val="43137"/>
                    </a:srgbClr>
                  </a:outerShdw>
                </a:effectLst>
              </a:defRPr>
            </a:lvl1pPr>
          </a:lstStyle>
          <a:p>
            <a:r>
              <a:rPr sz="4400" dirty="0"/>
              <a:t>Section 3: </a:t>
            </a:r>
            <a:r>
              <a:rPr lang="en-US" sz="4400" dirty="0"/>
              <a:t>A Brief History of Southern and Eastern Asia</a:t>
            </a:r>
            <a:endParaRPr sz="4400" dirty="0"/>
          </a:p>
        </p:txBody>
      </p:sp>
      <p:sp>
        <p:nvSpPr>
          <p:cNvPr id="157" name="Shape 157"/>
          <p:cNvSpPr>
            <a:spLocks noGrp="1"/>
          </p:cNvSpPr>
          <p:nvPr>
            <p:ph type="body" idx="1"/>
          </p:nvPr>
        </p:nvSpPr>
        <p:spPr>
          <a:xfrm>
            <a:off x="457200" y="1533832"/>
            <a:ext cx="8229600" cy="4592331"/>
          </a:xfrm>
          <a:prstGeom prst="rect">
            <a:avLst/>
          </a:prstGeom>
        </p:spPr>
        <p:txBody>
          <a:bodyPr/>
          <a:lstStyle>
            <a:lvl2pPr marL="742950" indent="-285750">
              <a:lnSpc>
                <a:spcPct val="100000"/>
              </a:lnSpc>
              <a:spcBef>
                <a:spcPts val="600"/>
              </a:spcBef>
              <a:buFont typeface="Arial"/>
              <a:defRPr sz="2800">
                <a:solidFill>
                  <a:srgbClr val="080808"/>
                </a:solidFill>
              </a:defRPr>
            </a:lvl2pPr>
          </a:lstStyle>
          <a:p>
            <a:r>
              <a:rPr dirty="0"/>
              <a:t>Essential Question:</a:t>
            </a:r>
          </a:p>
          <a:p>
            <a:pPr lvl="1"/>
            <a:r>
              <a:rPr lang="en-US" dirty="0"/>
              <a:t>How did the events of World War II impact Asia politically and socially?</a:t>
            </a:r>
            <a:endParaRPr dirty="0"/>
          </a:p>
        </p:txBody>
      </p:sp>
      <p:sp>
        <p:nvSpPr>
          <p:cNvPr id="158" name="Shape 158"/>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16</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57">
                                            <p:bg/>
                                          </p:spTgt>
                                        </p:tgtEl>
                                        <p:attrNameLst>
                                          <p:attrName>style.visibility</p:attrName>
                                        </p:attrNameLst>
                                      </p:cBhvr>
                                      <p:to>
                                        <p:strVal val="visible"/>
                                      </p:to>
                                    </p:set>
                                    <p:anim calcmode="lin" valueType="num">
                                      <p:cBhvr>
                                        <p:cTn id="7" dur="500" fill="hold"/>
                                        <p:tgtEl>
                                          <p:spTgt spid="157">
                                            <p:bg/>
                                          </p:spTgt>
                                        </p:tgtEl>
                                        <p:attrNameLst>
                                          <p:attrName>ppt_x</p:attrName>
                                        </p:attrNameLst>
                                      </p:cBhvr>
                                      <p:tavLst>
                                        <p:tav tm="0">
                                          <p:val>
                                            <p:strVal val="0-#ppt_w/2"/>
                                          </p:val>
                                        </p:tav>
                                        <p:tav tm="100000">
                                          <p:val>
                                            <p:strVal val="#ppt_x"/>
                                          </p:val>
                                        </p:tav>
                                      </p:tavLst>
                                    </p:anim>
                                    <p:anim calcmode="lin" valueType="num">
                                      <p:cBhvr>
                                        <p:cTn id="8" dur="500" fill="hold"/>
                                        <p:tgtEl>
                                          <p:spTgt spid="157">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57">
                                            <p:txEl>
                                              <p:pRg st="0" end="0"/>
                                            </p:txEl>
                                          </p:spTgt>
                                        </p:tgtEl>
                                        <p:attrNameLst>
                                          <p:attrName>style.visibility</p:attrName>
                                        </p:attrNameLst>
                                      </p:cBhvr>
                                      <p:to>
                                        <p:strVal val="visible"/>
                                      </p:to>
                                    </p:set>
                                    <p:anim calcmode="lin" valueType="num">
                                      <p:cBhvr>
                                        <p:cTn id="11" dur="500" fill="hold"/>
                                        <p:tgtEl>
                                          <p:spTgt spid="157">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5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157">
                                            <p:txEl>
                                              <p:pRg st="1" end="1"/>
                                            </p:txEl>
                                          </p:spTgt>
                                        </p:tgtEl>
                                        <p:attrNameLst>
                                          <p:attrName>style.visibility</p:attrName>
                                        </p:attrNameLst>
                                      </p:cBhvr>
                                      <p:to>
                                        <p:strVal val="visible"/>
                                      </p:to>
                                    </p:set>
                                    <p:anim calcmode="lin" valueType="num">
                                      <p:cBhvr>
                                        <p:cTn id="16" dur="500" fill="hold"/>
                                        <p:tgtEl>
                                          <p:spTgt spid="157">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15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0" y="200025"/>
            <a:ext cx="9144000" cy="1143000"/>
          </a:xfrm>
          <a:prstGeom prst="rect">
            <a:avLst/>
          </a:prstGeom>
        </p:spPr>
        <p:txBody>
          <a:bodyPr>
            <a:normAutofit fontScale="90000"/>
          </a:bodyPr>
          <a:lstStyle>
            <a:lvl1pPr defTabSz="804672">
              <a:defRPr sz="3800">
                <a:effectLst>
                  <a:outerShdw blurRad="38100" dist="33528" dir="2700000" rotWithShape="0">
                    <a:srgbClr val="000000">
                      <a:alpha val="43137"/>
                    </a:srgbClr>
                  </a:outerShdw>
                </a:effectLst>
              </a:defRPr>
            </a:lvl1pPr>
          </a:lstStyle>
          <a:p>
            <a:r>
              <a:rPr lang="en-US" sz="4400" dirty="0"/>
              <a:t>Section 3: A Brief History of Southern and Eastern Asia</a:t>
            </a:r>
            <a:endParaRPr sz="4400" dirty="0"/>
          </a:p>
        </p:txBody>
      </p:sp>
      <p:sp>
        <p:nvSpPr>
          <p:cNvPr id="161" name="Shape 161"/>
          <p:cNvSpPr>
            <a:spLocks noGrp="1"/>
          </p:cNvSpPr>
          <p:nvPr>
            <p:ph type="body" idx="1"/>
          </p:nvPr>
        </p:nvSpPr>
        <p:spPr>
          <a:xfrm>
            <a:off x="457200" y="1524000"/>
            <a:ext cx="8229600" cy="457200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Cold War</a:t>
            </a:r>
          </a:p>
          <a:p>
            <a:pPr marL="742950" lvl="1" indent="-285750">
              <a:lnSpc>
                <a:spcPct val="100000"/>
              </a:lnSpc>
              <a:spcBef>
                <a:spcPts val="600"/>
              </a:spcBef>
              <a:buFont typeface="Arial"/>
              <a:defRPr sz="2800"/>
            </a:pPr>
            <a:r>
              <a:rPr lang="en-US" dirty="0"/>
              <a:t>containment</a:t>
            </a:r>
          </a:p>
          <a:p>
            <a:pPr marL="742950" lvl="1" indent="-285750">
              <a:lnSpc>
                <a:spcPct val="100000"/>
              </a:lnSpc>
              <a:spcBef>
                <a:spcPts val="600"/>
              </a:spcBef>
              <a:buFont typeface="Arial"/>
              <a:defRPr sz="2800"/>
            </a:pPr>
            <a:r>
              <a:rPr lang="en-US" dirty="0"/>
              <a:t>cease-fire</a:t>
            </a:r>
          </a:p>
          <a:p>
            <a:pPr marL="742950" lvl="1" indent="-285750">
              <a:lnSpc>
                <a:spcPct val="100000"/>
              </a:lnSpc>
              <a:spcBef>
                <a:spcPts val="600"/>
              </a:spcBef>
              <a:buFont typeface="Arial"/>
              <a:defRPr sz="2800"/>
            </a:pPr>
            <a:r>
              <a:rPr lang="en-US" dirty="0"/>
              <a:t>domino theory</a:t>
            </a:r>
          </a:p>
          <a:p>
            <a:pPr marL="742950" lvl="1" indent="-285750">
              <a:lnSpc>
                <a:spcPct val="100000"/>
              </a:lnSpc>
              <a:spcBef>
                <a:spcPts val="600"/>
              </a:spcBef>
              <a:buFont typeface="Arial"/>
              <a:defRPr sz="2800"/>
            </a:pPr>
            <a:r>
              <a:rPr lang="en-US" dirty="0"/>
              <a:t>demilitarized zone</a:t>
            </a:r>
          </a:p>
        </p:txBody>
      </p:sp>
      <p:sp>
        <p:nvSpPr>
          <p:cNvPr id="162" name="Shape 162"/>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61">
                                            <p:bg/>
                                          </p:spTgt>
                                        </p:tgtEl>
                                        <p:attrNameLst>
                                          <p:attrName>style.visibility</p:attrName>
                                        </p:attrNameLst>
                                      </p:cBhvr>
                                      <p:to>
                                        <p:strVal val="visible"/>
                                      </p:to>
                                    </p:set>
                                    <p:anim calcmode="lin" valueType="num">
                                      <p:cBhvr>
                                        <p:cTn id="7" dur="500" fill="hold"/>
                                        <p:tgtEl>
                                          <p:spTgt spid="161">
                                            <p:bg/>
                                          </p:spTgt>
                                        </p:tgtEl>
                                        <p:attrNameLst>
                                          <p:attrName>ppt_x</p:attrName>
                                        </p:attrNameLst>
                                      </p:cBhvr>
                                      <p:tavLst>
                                        <p:tav tm="0">
                                          <p:val>
                                            <p:strVal val="0-#ppt_w/2"/>
                                          </p:val>
                                        </p:tav>
                                        <p:tav tm="100000">
                                          <p:val>
                                            <p:strVal val="#ppt_x"/>
                                          </p:val>
                                        </p:tav>
                                      </p:tavLst>
                                    </p:anim>
                                    <p:anim calcmode="lin" valueType="num">
                                      <p:cBhvr>
                                        <p:cTn id="8" dur="500" fill="hold"/>
                                        <p:tgtEl>
                                          <p:spTgt spid="161">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61">
                                            <p:txEl>
                                              <p:pRg st="0" end="0"/>
                                            </p:txEl>
                                          </p:spTgt>
                                        </p:tgtEl>
                                        <p:attrNameLst>
                                          <p:attrName>style.visibility</p:attrName>
                                        </p:attrNameLst>
                                      </p:cBhvr>
                                      <p:to>
                                        <p:strVal val="visible"/>
                                      </p:to>
                                    </p:set>
                                    <p:anim calcmode="lin" valueType="num">
                                      <p:cBhvr>
                                        <p:cTn id="11" dur="500" fill="hold"/>
                                        <p:tgtEl>
                                          <p:spTgt spid="16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6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257175"/>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Colonialism and Struggles for Independence</a:t>
            </a:r>
            <a:endParaRPr sz="4400" dirty="0"/>
          </a:p>
        </p:txBody>
      </p:sp>
      <p:sp>
        <p:nvSpPr>
          <p:cNvPr id="73" name="Shape 73"/>
          <p:cNvSpPr>
            <a:spLocks noGrp="1"/>
          </p:cNvSpPr>
          <p:nvPr>
            <p:ph type="body" idx="1"/>
          </p:nvPr>
        </p:nvSpPr>
        <p:spPr>
          <a:xfrm>
            <a:off x="457200" y="1600200"/>
            <a:ext cx="8229600" cy="4525963"/>
          </a:xfrm>
          <a:prstGeom prst="rect">
            <a:avLst/>
          </a:prstGeom>
        </p:spPr>
        <p:txBody>
          <a:bodyPr>
            <a:normAutofit lnSpcReduction="10000"/>
          </a:bodyPr>
          <a:lstStyle/>
          <a:p>
            <a:r>
              <a:rPr lang="en-US" sz="2200" dirty="0"/>
              <a:t>Many regions of Southern and Eastern Asia were colonized by European powers.</a:t>
            </a:r>
          </a:p>
          <a:p>
            <a:pPr lvl="1">
              <a:buFont typeface="Arial" pitchFamily="34" charset="0"/>
              <a:buChar char="•"/>
            </a:pPr>
            <a:r>
              <a:rPr lang="en-US" sz="2200" dirty="0"/>
              <a:t>India was colonized by the British, for example, and France created a colony called French Indochina which included Vietnam, Laos, and Cambodia.</a:t>
            </a:r>
          </a:p>
          <a:p>
            <a:pPr lvl="1">
              <a:buFont typeface="Arial" pitchFamily="34" charset="0"/>
              <a:buChar char="•"/>
            </a:pPr>
            <a:r>
              <a:rPr lang="en-US" sz="2200" dirty="0"/>
              <a:t>Although the Koreas, China, and Japan escaped European colonization, they were all affected by the independence movements and the growth of communism.</a:t>
            </a:r>
          </a:p>
          <a:p>
            <a:pPr lvl="1">
              <a:buFont typeface="Arial" pitchFamily="34" charset="0"/>
              <a:buChar char="•"/>
            </a:pPr>
            <a:r>
              <a:rPr lang="en-US" sz="2200" dirty="0"/>
              <a:t>Many Asian countries gained independence after World War II.</a:t>
            </a:r>
          </a:p>
          <a:p>
            <a:pPr lvl="0"/>
            <a:r>
              <a:rPr lang="en-US" sz="2200" dirty="0"/>
              <a:t>Nationalism and communism are two major movements which occurred in Asia after World War II.</a:t>
            </a:r>
          </a:p>
          <a:p>
            <a:pPr lvl="0"/>
            <a:r>
              <a:rPr lang="en-US" sz="2200" dirty="0"/>
              <a:t>The</a:t>
            </a:r>
            <a:r>
              <a:rPr lang="en-US" sz="2200" b="1" dirty="0"/>
              <a:t> Cold War</a:t>
            </a:r>
            <a:r>
              <a:rPr lang="en-US" sz="2200" dirty="0"/>
              <a:t>, a war of words with no direct fighting, also began after World War II. The United States sought </a:t>
            </a:r>
            <a:r>
              <a:rPr lang="en-US" sz="2200" b="1" dirty="0"/>
              <a:t>containment</a:t>
            </a:r>
            <a:r>
              <a:rPr lang="en-US" sz="2200" dirty="0"/>
              <a:t> to stop the spread of communism to other Asian countries.</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Ho Chi Minh</a:t>
            </a:r>
            <a:endParaRPr sz="4400" dirty="0"/>
          </a:p>
        </p:txBody>
      </p:sp>
      <p:sp>
        <p:nvSpPr>
          <p:cNvPr id="73" name="Shape 73"/>
          <p:cNvSpPr>
            <a:spLocks noGrp="1"/>
          </p:cNvSpPr>
          <p:nvPr>
            <p:ph type="body" idx="1"/>
          </p:nvPr>
        </p:nvSpPr>
        <p:spPr>
          <a:xfrm>
            <a:off x="457200" y="1357313"/>
            <a:ext cx="8229600" cy="4768850"/>
          </a:xfrm>
          <a:prstGeom prst="rect">
            <a:avLst/>
          </a:prstGeom>
        </p:spPr>
        <p:txBody>
          <a:bodyPr>
            <a:normAutofit lnSpcReduction="10000"/>
          </a:bodyPr>
          <a:lstStyle/>
          <a:p>
            <a:r>
              <a:rPr lang="en-US" sz="2600" dirty="0"/>
              <a:t>Ho Chi Minh was a famous opponent of colonial rule in Asia during in the twentieth century.</a:t>
            </a:r>
          </a:p>
          <a:p>
            <a:r>
              <a:rPr lang="en-US" sz="2600" dirty="0"/>
              <a:t>He was born in Vietnam during France’s colonization, which his family did not support.</a:t>
            </a:r>
          </a:p>
          <a:p>
            <a:r>
              <a:rPr lang="en-US" sz="2600" dirty="0"/>
              <a:t>He created the Vietnamese Communist Party, as well as the Viet Minh to fight the Japanese in the Indochina War.</a:t>
            </a:r>
          </a:p>
          <a:p>
            <a:r>
              <a:rPr lang="en-US" sz="2600" dirty="0"/>
              <a:t>After World War II, following an eight year war between the French and the Vietnamese, Ho Chi Minh became president of North Vietnam in 1954.</a:t>
            </a:r>
          </a:p>
          <a:p>
            <a:r>
              <a:rPr lang="en-US" sz="2600" dirty="0"/>
              <a:t>As president, Ho Chi Minh’s efforts to reunite Vietnam as a communist country led to the Vietnam War.</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19</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4" name="Shape 64"/>
          <p:cNvSpPr/>
          <p:nvPr/>
        </p:nvSpPr>
        <p:spPr>
          <a:xfrm>
            <a:off x="1814514" y="5000624"/>
            <a:ext cx="7024688" cy="1206727"/>
          </a:xfrm>
          <a:prstGeom prst="rect">
            <a:avLst/>
          </a:prstGeom>
          <a:solidFill>
            <a:srgbClr val="10253F">
              <a:alpha val="81961"/>
            </a:srgbClr>
          </a:solidFill>
          <a:ln w="12700">
            <a:miter lim="400000"/>
          </a:ln>
          <a:effectLst>
            <a:outerShdw blurRad="152400" dist="250190" dir="8460000" rotWithShape="0">
              <a:srgbClr val="000000">
                <a:alpha val="28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dirty="0"/>
          </a:p>
        </p:txBody>
      </p:sp>
      <p:sp>
        <p:nvSpPr>
          <p:cNvPr id="65" name="Shape 65"/>
          <p:cNvSpPr/>
          <p:nvPr/>
        </p:nvSpPr>
        <p:spPr>
          <a:xfrm>
            <a:off x="1974611" y="5000624"/>
            <a:ext cx="6864591" cy="1015659"/>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1:</a:t>
            </a:r>
            <a:r>
              <a:rPr lang="en-US" sz="2000" dirty="0"/>
              <a:t> </a:t>
            </a:r>
            <a:r>
              <a:rPr lang="en-US" sz="2000" dirty="0">
                <a:hlinkClick r:id="rId3" action="ppaction://hlinksldjump"/>
              </a:rPr>
              <a:t>The Geography of Southern and Eastern Asia </a:t>
            </a:r>
            <a:r>
              <a:rPr sz="2000" dirty="0">
                <a:hlinkClick r:id="rId3" action="ppaction://hlinksldjump"/>
              </a:rPr>
              <a:t> </a:t>
            </a:r>
            <a:endParaRPr lang="en-US" sz="2000" dirty="0"/>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lang="en-US" sz="2000" dirty="0"/>
              <a:t>S</a:t>
            </a:r>
            <a:r>
              <a:rPr sz="2000" dirty="0"/>
              <a:t>ection 2: </a:t>
            </a:r>
            <a:r>
              <a:rPr lang="en-US" sz="2000" dirty="0">
                <a:hlinkClick r:id="rId4" action="ppaction://hlinksldjump"/>
              </a:rPr>
              <a:t>The People of Asia</a:t>
            </a:r>
            <a:endParaRPr sz="2000" u="sng" dirty="0">
              <a:solidFill>
                <a:srgbClr val="0000FF"/>
              </a:solidFill>
              <a:uFill>
                <a:solidFill>
                  <a:srgbClr val="0000FF"/>
                </a:solidFill>
              </a:uFill>
              <a:hlinkClick r:id="rId4"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3:</a:t>
            </a:r>
            <a:r>
              <a:rPr lang="en-US" sz="2000" dirty="0"/>
              <a:t> </a:t>
            </a:r>
            <a:r>
              <a:rPr lang="en-US" sz="2000" dirty="0">
                <a:hlinkClick r:id="rId5" action="ppaction://hlinksldjump"/>
              </a:rPr>
              <a:t>A Brief History of Southern and Eastern Asia</a:t>
            </a:r>
            <a:endParaRPr lang="en-US" sz="2000" dirty="0"/>
          </a:p>
        </p:txBody>
      </p:sp>
      <p:sp>
        <p:nvSpPr>
          <p:cNvPr id="66" name="Shape 66"/>
          <p:cNvSpPr>
            <a:spLocks noGrp="1"/>
          </p:cNvSpPr>
          <p:nvPr>
            <p:ph type="sldNum" sz="quarter" idx="2"/>
          </p:nvPr>
        </p:nvSpPr>
        <p:spPr/>
        <p:txBody>
          <a:bodyPr/>
          <a:lstStyle>
            <a:lvl1pPr>
              <a:defRPr>
                <a:solidFill>
                  <a:srgbClr val="000000"/>
                </a:solidFill>
              </a:defRPr>
            </a:lvl1pPr>
          </a:lstStyle>
          <a:p>
            <a:fld id="{86CB4B4D-7CA3-9044-876B-883B54F8677D}" type="slidenum">
              <a:rPr lang="is-IS" smtClean="0"/>
              <a:pPr/>
              <a:t>2</a:t>
            </a:fld>
            <a:endParaRPr lang="is-I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64"/>
                                        </p:tgtEl>
                                        <p:attrNameLst>
                                          <p:attrName>style.visibility</p:attrName>
                                        </p:attrNameLst>
                                      </p:cBhvr>
                                      <p:to>
                                        <p:strVal val="visible"/>
                                      </p:to>
                                    </p:set>
                                    <p:anim calcmode="lin" valueType="num">
                                      <p:cBhvr>
                                        <p:cTn id="7" dur="500" fill="hold"/>
                                        <p:tgtEl>
                                          <p:spTgt spid="64"/>
                                        </p:tgtEl>
                                        <p:attrNameLst>
                                          <p:attrName>ppt_x</p:attrName>
                                        </p:attrNameLst>
                                      </p:cBhvr>
                                      <p:tavLst>
                                        <p:tav tm="0">
                                          <p:val>
                                            <p:strVal val="0-#ppt_w/2"/>
                                          </p:val>
                                        </p:tav>
                                        <p:tav tm="100000">
                                          <p:val>
                                            <p:strVal val="#ppt_x"/>
                                          </p:val>
                                        </p:tav>
                                      </p:tavLst>
                                    </p:anim>
                                    <p:anim calcmode="lin" valueType="num">
                                      <p:cBhvr>
                                        <p:cTn id="8" dur="500" fill="hold"/>
                                        <p:tgtEl>
                                          <p:spTgt spid="6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2" nodeType="afterEffect">
                                  <p:stCondLst>
                                    <p:cond delay="0"/>
                                  </p:stCondLst>
                                  <p:iterate>
                                    <p:tmAbs val="0"/>
                                  </p:iterate>
                                  <p:childTnLst>
                                    <p:set>
                                      <p:cBhvr>
                                        <p:cTn id="11" fill="hold"/>
                                        <p:tgtEl>
                                          <p:spTgt spid="65"/>
                                        </p:tgtEl>
                                        <p:attrNameLst>
                                          <p:attrName>style.visibility</p:attrName>
                                        </p:attrNameLst>
                                      </p:cBhvr>
                                      <p:to>
                                        <p:strVal val="visible"/>
                                      </p:to>
                                    </p:set>
                                    <p:anim calcmode="lin" valueType="num">
                                      <p:cBhvr>
                                        <p:cTn id="12" dur="500" fill="hold"/>
                                        <p:tgtEl>
                                          <p:spTgt spid="65"/>
                                        </p:tgtEl>
                                        <p:attrNameLst>
                                          <p:attrName>ppt_x</p:attrName>
                                        </p:attrNameLst>
                                      </p:cBhvr>
                                      <p:tavLst>
                                        <p:tav tm="0">
                                          <p:val>
                                            <p:strVal val="0-#ppt_w/2"/>
                                          </p:val>
                                        </p:tav>
                                        <p:tav tm="100000">
                                          <p:val>
                                            <p:strVal val="#ppt_x"/>
                                          </p:val>
                                        </p:tav>
                                      </p:tavLst>
                                    </p:anim>
                                    <p:anim calcmode="lin" valueType="num">
                                      <p:cBhvr>
                                        <p:cTn id="13"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1" animBg="1" advAuto="0"/>
      <p:bldP spid="65" grpId="2"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Korean Conflict</a:t>
            </a:r>
            <a:endParaRPr sz="4400" dirty="0"/>
          </a:p>
        </p:txBody>
      </p:sp>
      <p:sp>
        <p:nvSpPr>
          <p:cNvPr id="73" name="Shape 73"/>
          <p:cNvSpPr>
            <a:spLocks noGrp="1"/>
          </p:cNvSpPr>
          <p:nvPr>
            <p:ph type="body" idx="1"/>
          </p:nvPr>
        </p:nvSpPr>
        <p:spPr>
          <a:xfrm>
            <a:off x="457200" y="957262"/>
            <a:ext cx="8229600" cy="5186363"/>
          </a:xfrm>
          <a:prstGeom prst="rect">
            <a:avLst/>
          </a:prstGeom>
        </p:spPr>
        <p:txBody>
          <a:bodyPr>
            <a:noAutofit/>
          </a:bodyPr>
          <a:lstStyle/>
          <a:p>
            <a:r>
              <a:rPr lang="en-US" sz="2100" dirty="0"/>
              <a:t>During World War II, the Korean Peninsula was under the control of the Japanese. The Soviet Union invaded the peninsula, at which point the United States military became involved.</a:t>
            </a:r>
          </a:p>
          <a:p>
            <a:r>
              <a:rPr lang="en-US" sz="2100" dirty="0"/>
              <a:t>A </a:t>
            </a:r>
            <a:r>
              <a:rPr lang="en-US" sz="2100" b="1" dirty="0"/>
              <a:t>cease-fire</a:t>
            </a:r>
            <a:r>
              <a:rPr lang="en-US" sz="2100" dirty="0"/>
              <a:t>, or truce, was called in 1953, but a peace treaty was never signed to officially end the conflict.</a:t>
            </a:r>
          </a:p>
          <a:p>
            <a:r>
              <a:rPr lang="en-US" sz="2100" dirty="0"/>
              <a:t>In the end, the peninsula was divided into two countries.</a:t>
            </a:r>
          </a:p>
          <a:p>
            <a:pPr>
              <a:buFont typeface="Arial" pitchFamily="34" charset="0"/>
              <a:buChar char="•"/>
            </a:pPr>
            <a:r>
              <a:rPr lang="en-US" sz="2100" dirty="0"/>
              <a:t>The northern part, controlled by the Soviets, became communist.</a:t>
            </a:r>
          </a:p>
          <a:p>
            <a:pPr>
              <a:buFont typeface="Arial" pitchFamily="34" charset="0"/>
              <a:buChar char="•"/>
            </a:pPr>
            <a:r>
              <a:rPr lang="en-US" sz="2100" dirty="0"/>
              <a:t>The southern part became a democracy, an ally of the United States.</a:t>
            </a:r>
          </a:p>
          <a:p>
            <a:r>
              <a:rPr lang="en-US" sz="2100" dirty="0"/>
              <a:t>The United States was concerned that, if Korea became a communist country, other neighboring countries would also fall to communism – a concept known as the </a:t>
            </a:r>
            <a:r>
              <a:rPr lang="en-US" sz="2100" b="1" dirty="0"/>
              <a:t>domino theory</a:t>
            </a:r>
            <a:r>
              <a:rPr lang="en-US" sz="2100" dirty="0"/>
              <a:t>.</a:t>
            </a:r>
          </a:p>
          <a:p>
            <a:r>
              <a:rPr lang="en-US" sz="2100" dirty="0"/>
              <a:t>Tensions remain between North Korea and South Korea. The border between the two countries is a </a:t>
            </a:r>
            <a:r>
              <a:rPr lang="en-US" sz="2100" b="1" dirty="0"/>
              <a:t>demilitarized zone</a:t>
            </a:r>
            <a:r>
              <a:rPr lang="en-US" sz="2100" dirty="0"/>
              <a:t>, which means no military equipment or people are allowed within the border.</a:t>
            </a:r>
            <a:endParaRPr sz="2100"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fill="hold" grpId="0" nodeType="afterEffect">
                                  <p:stCondLst>
                                    <p:cond delay="0"/>
                                  </p:stCondLst>
                                  <p:iterate>
                                    <p:tmAbs val="0"/>
                                  </p:iterate>
                                  <p:childTnLst>
                                    <p:set>
                                      <p:cBhvr>
                                        <p:cTn id="35" fill="hold"/>
                                        <p:tgtEl>
                                          <p:spTgt spid="73">
                                            <p:txEl>
                                              <p:pRg st="5" end="5"/>
                                            </p:txEl>
                                          </p:spTgt>
                                        </p:tgtEl>
                                        <p:attrNameLst>
                                          <p:attrName>style.visibility</p:attrName>
                                        </p:attrNameLst>
                                      </p:cBhvr>
                                      <p:to>
                                        <p:strVal val="visible"/>
                                      </p:to>
                                    </p:set>
                                    <p:anim calcmode="lin" valueType="num">
                                      <p:cBhvr>
                                        <p:cTn id="36" dur="500" fill="hold"/>
                                        <p:tgtEl>
                                          <p:spTgt spid="73">
                                            <p:txEl>
                                              <p:pRg st="5" end="5"/>
                                            </p:txEl>
                                          </p:spTgt>
                                        </p:tgtEl>
                                        <p:attrNameLst>
                                          <p:attrName>ppt_x</p:attrName>
                                        </p:attrNameLst>
                                      </p:cBhvr>
                                      <p:tavLst>
                                        <p:tav tm="0">
                                          <p:val>
                                            <p:strVal val="0-#ppt_w/2"/>
                                          </p:val>
                                        </p:tav>
                                        <p:tav tm="100000">
                                          <p:val>
                                            <p:strVal val="#ppt_x"/>
                                          </p:val>
                                        </p:tav>
                                      </p:tavLst>
                                    </p:anim>
                                    <p:anim calcmode="lin" valueType="num">
                                      <p:cBhvr>
                                        <p:cTn id="37" dur="500" fill="hold"/>
                                        <p:tgtEl>
                                          <p:spTgt spid="73">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 presetClass="entr" presetSubtype="8" fill="hold" grpId="0" nodeType="afterEffect">
                                  <p:stCondLst>
                                    <p:cond delay="0"/>
                                  </p:stCondLst>
                                  <p:iterate>
                                    <p:tmAbs val="0"/>
                                  </p:iterate>
                                  <p:childTnLst>
                                    <p:set>
                                      <p:cBhvr>
                                        <p:cTn id="40" fill="hold"/>
                                        <p:tgtEl>
                                          <p:spTgt spid="73">
                                            <p:txEl>
                                              <p:pRg st="6" end="6"/>
                                            </p:txEl>
                                          </p:spTgt>
                                        </p:tgtEl>
                                        <p:attrNameLst>
                                          <p:attrName>style.visibility</p:attrName>
                                        </p:attrNameLst>
                                      </p:cBhvr>
                                      <p:to>
                                        <p:strVal val="visible"/>
                                      </p:to>
                                    </p:set>
                                    <p:anim calcmode="lin" valueType="num">
                                      <p:cBhvr>
                                        <p:cTn id="41" dur="500" fill="hold"/>
                                        <p:tgtEl>
                                          <p:spTgt spid="73">
                                            <p:txEl>
                                              <p:pRg st="6" end="6"/>
                                            </p:txEl>
                                          </p:spTgt>
                                        </p:tgtEl>
                                        <p:attrNameLst>
                                          <p:attrName>ppt_x</p:attrName>
                                        </p:attrNameLst>
                                      </p:cBhvr>
                                      <p:tavLst>
                                        <p:tav tm="0">
                                          <p:val>
                                            <p:strVal val="0-#ppt_w/2"/>
                                          </p:val>
                                        </p:tav>
                                        <p:tav tm="100000">
                                          <p:val>
                                            <p:strVal val="#ppt_x"/>
                                          </p:val>
                                        </p:tav>
                                      </p:tavLst>
                                    </p:anim>
                                    <p:anim calcmode="lin" valueType="num">
                                      <p:cBhvr>
                                        <p:cTn id="42" dur="500" fill="hold"/>
                                        <p:tgtEl>
                                          <p:spTgt spid="7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Vietnam Conflict</a:t>
            </a:r>
            <a:endParaRPr sz="4400" dirty="0"/>
          </a:p>
        </p:txBody>
      </p:sp>
      <p:sp>
        <p:nvSpPr>
          <p:cNvPr id="73" name="Shape 73"/>
          <p:cNvSpPr>
            <a:spLocks noGrp="1"/>
          </p:cNvSpPr>
          <p:nvPr>
            <p:ph type="body" idx="1"/>
          </p:nvPr>
        </p:nvSpPr>
        <p:spPr>
          <a:xfrm>
            <a:off x="457200" y="1371600"/>
            <a:ext cx="8229600" cy="4754563"/>
          </a:xfrm>
          <a:prstGeom prst="rect">
            <a:avLst/>
          </a:prstGeom>
        </p:spPr>
        <p:txBody>
          <a:bodyPr>
            <a:normAutofit/>
          </a:bodyPr>
          <a:lstStyle/>
          <a:p>
            <a:r>
              <a:rPr lang="en-US" sz="2400" dirty="0"/>
              <a:t>Many Vietnamese wanted to reorganize their country under the communist leadership of Ho Chi Minh, but the United States did not want other communist countries in Southeast Asia for fear that it would spread to nearby countries.</a:t>
            </a:r>
          </a:p>
          <a:p>
            <a:r>
              <a:rPr lang="en-US" sz="2400" dirty="0"/>
              <a:t>The United States joined France in an effort to regain control of Vietnam. The war was between the North Vietnamese, supported by the Soviet Union and Ho Chi Minh, and the South Vietnamese, supported by the United States.</a:t>
            </a:r>
          </a:p>
          <a:p>
            <a:r>
              <a:rPr lang="en-US" sz="2400" dirty="0"/>
              <a:t>Many resources were contributed to the war, but it became increasingly unpopular in the United States.</a:t>
            </a:r>
          </a:p>
          <a:p>
            <a:pPr lvl="1">
              <a:buFont typeface="Arial" pitchFamily="34" charset="0"/>
              <a:buChar char="•"/>
            </a:pPr>
            <a:r>
              <a:rPr lang="en-US" sz="2400" dirty="0"/>
              <a:t>The United States withdrew their military, and Vietnam was united under a communist government.</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21</a:t>
            </a:fld>
            <a:endParaRPr/>
          </a:p>
        </p:txBody>
      </p:sp>
      <p:sp>
        <p:nvSpPr>
          <p:cNvPr id="5" name="TextBox 4"/>
          <p:cNvSpPr txBox="1"/>
          <p:nvPr/>
        </p:nvSpPr>
        <p:spPr>
          <a:xfrm>
            <a:off x="5867399" y="5945747"/>
            <a:ext cx="2971800"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sym typeface="Helvetica"/>
                <a:hlinkClick r:id="rId2" action="ppaction://hlinksldjump"/>
              </a:rPr>
              <a:t>Return to Main </a:t>
            </a:r>
            <a:r>
              <a:rPr lang="en-US" sz="2000" dirty="0">
                <a:hlinkClick r:id="rId2" action="ppaction://hlinksldjump"/>
              </a:rPr>
              <a:t>M</a:t>
            </a:r>
            <a:r>
              <a:rPr kumimoji="0" lang="en-US" sz="2000" b="0" i="0" u="none" strike="noStrike" cap="none" spc="0" normalizeH="0" baseline="0" dirty="0">
                <a:ln>
                  <a:noFill/>
                </a:ln>
                <a:solidFill>
                  <a:srgbClr val="000000"/>
                </a:solidFill>
                <a:effectLst/>
                <a:uFillTx/>
                <a:sym typeface="Helvetica"/>
                <a:hlinkClick r:id="rId2" action="ppaction://hlinksldjump"/>
              </a:rPr>
              <a:t>enu</a:t>
            </a:r>
            <a:endParaRPr kumimoji="0" lang="en-US" sz="2000" b="0" i="0" u="none" strike="noStrike" cap="none" spc="0" normalizeH="0" baseline="0" dirty="0">
              <a:ln>
                <a:noFill/>
              </a:ln>
              <a:solidFill>
                <a:srgbClr val="000000"/>
              </a:solidFill>
              <a:effectLst/>
              <a:uFillTx/>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22" name="Shape 222"/>
          <p:cNvSpPr>
            <a:spLocks noGrp="1"/>
          </p:cNvSpPr>
          <p:nvPr>
            <p:ph type="sldNum" sz="quarter" idx="4294967295"/>
          </p:nvPr>
        </p:nvSpPr>
        <p:spPr>
          <a:xfrm>
            <a:off x="84504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22</a:t>
            </a:fld>
            <a:endParaRPr/>
          </a:p>
        </p:txBody>
      </p:sp>
      <p:sp>
        <p:nvSpPr>
          <p:cNvPr id="223" name="Shape 223"/>
          <p:cNvSpPr/>
          <p:nvPr/>
        </p:nvSpPr>
        <p:spPr>
          <a:xfrm>
            <a:off x="2643188" y="6108625"/>
            <a:ext cx="5870318" cy="36932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a:solidFill>
                  <a:srgbClr val="FFFFFF"/>
                </a:solidFill>
                <a:latin typeface="Trebuchet MS"/>
                <a:ea typeface="Trebuchet MS"/>
                <a:cs typeface="Trebuchet MS"/>
                <a:sym typeface="Trebuchet MS"/>
              </a:defRPr>
            </a:pPr>
            <a:r>
              <a:rPr dirty="0"/>
              <a:t>Image Credits:</a:t>
            </a:r>
            <a:r>
              <a:rPr lang="en-US" dirty="0"/>
              <a:t> </a:t>
            </a:r>
            <a:r>
              <a:rPr dirty="0"/>
              <a:t>Wikimedia Commons.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223"/>
                                        </p:tgtEl>
                                        <p:attrNameLst>
                                          <p:attrName>style.visibility</p:attrName>
                                        </p:attrNameLst>
                                      </p:cBhvr>
                                      <p:to>
                                        <p:strVal val="visible"/>
                                      </p:to>
                                    </p:set>
                                    <p:animEffect transition="in" filter="dissolve">
                                      <p:cBhvr>
                                        <p:cTn id="7"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271463"/>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 </a:t>
            </a:r>
            <a:r>
              <a:rPr lang="en-US" sz="4400" dirty="0"/>
              <a:t>The Geography of Southern and Eastern Asia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dirty="0"/>
              <a:t> </a:t>
            </a:r>
            <a:r>
              <a:rPr dirty="0"/>
              <a:t>Essential Question:</a:t>
            </a:r>
            <a:endParaRPr sz="2800" dirty="0"/>
          </a:p>
          <a:p>
            <a:pPr marL="742950" lvl="2" indent="-342900">
              <a:lnSpc>
                <a:spcPct val="100000"/>
              </a:lnSpc>
              <a:spcBef>
                <a:spcPts val="600"/>
              </a:spcBef>
              <a:buClr>
                <a:srgbClr val="000000"/>
              </a:buClr>
              <a:buFont typeface="Arial"/>
              <a:buChar char="•"/>
              <a:defRPr sz="2800"/>
            </a:pPr>
            <a:r>
              <a:rPr lang="en-US" dirty="0"/>
              <a:t>How does the geography of Southern and Eastern Asia affect where and how people live?</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300038"/>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 </a:t>
            </a:r>
            <a:r>
              <a:rPr lang="en-US" sz="4400" dirty="0"/>
              <a:t>The Geography of Southern and Eastern Asia </a:t>
            </a:r>
            <a:endParaRPr sz="4400" dirty="0"/>
          </a:p>
        </p:txBody>
      </p:sp>
      <p:sp>
        <p:nvSpPr>
          <p:cNvPr id="73" name="Shape 73"/>
          <p:cNvSpPr>
            <a:spLocks noGrp="1"/>
          </p:cNvSpPr>
          <p:nvPr>
            <p:ph type="body" idx="1"/>
          </p:nvPr>
        </p:nvSpPr>
        <p:spPr>
          <a:xfrm>
            <a:off x="457200" y="1710813"/>
            <a:ext cx="8229600" cy="441535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solidFill>
                  <a:schemeClr val="tx1"/>
                </a:solidFill>
              </a:rPr>
              <a:t>subcontinent</a:t>
            </a:r>
          </a:p>
          <a:p>
            <a:pPr marL="742950" lvl="1" indent="-285750">
              <a:lnSpc>
                <a:spcPct val="100000"/>
              </a:lnSpc>
              <a:spcBef>
                <a:spcPts val="600"/>
              </a:spcBef>
              <a:buFont typeface="Arial"/>
              <a:defRPr sz="2800"/>
            </a:pPr>
            <a:r>
              <a:rPr lang="en-US" dirty="0">
                <a:solidFill>
                  <a:schemeClr val="tx1"/>
                </a:solidFill>
              </a:rPr>
              <a:t>tectonic plate</a:t>
            </a:r>
          </a:p>
          <a:p>
            <a:pPr marL="742950" lvl="1" indent="-285750">
              <a:lnSpc>
                <a:spcPct val="100000"/>
              </a:lnSpc>
              <a:spcBef>
                <a:spcPts val="600"/>
              </a:spcBef>
              <a:buFont typeface="Arial"/>
              <a:defRPr sz="2800"/>
            </a:pPr>
            <a:r>
              <a:rPr lang="en-US" dirty="0">
                <a:solidFill>
                  <a:schemeClr val="tx1"/>
                </a:solidFill>
              </a:rPr>
              <a:t>archipelago</a:t>
            </a:r>
          </a:p>
          <a:p>
            <a:pPr marL="742950" lvl="1" indent="-285750">
              <a:lnSpc>
                <a:spcPct val="100000"/>
              </a:lnSpc>
              <a:spcBef>
                <a:spcPts val="600"/>
              </a:spcBef>
              <a:buFont typeface="Arial"/>
              <a:defRPr sz="2800"/>
            </a:pPr>
            <a:r>
              <a:rPr lang="en-US" dirty="0">
                <a:solidFill>
                  <a:schemeClr val="tx1"/>
                </a:solidFill>
              </a:rPr>
              <a:t>peninsula</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300038"/>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Location of the Countries of Southern and Eastern Asia</a:t>
            </a:r>
            <a:endParaRPr sz="4400" dirty="0"/>
          </a:p>
        </p:txBody>
      </p:sp>
      <p:sp>
        <p:nvSpPr>
          <p:cNvPr id="73" name="Shape 73"/>
          <p:cNvSpPr>
            <a:spLocks noGrp="1"/>
          </p:cNvSpPr>
          <p:nvPr>
            <p:ph type="body" idx="1"/>
          </p:nvPr>
        </p:nvSpPr>
        <p:spPr>
          <a:xfrm>
            <a:off x="457200" y="1628775"/>
            <a:ext cx="8229600" cy="4447100"/>
          </a:xfrm>
          <a:prstGeom prst="rect">
            <a:avLst/>
          </a:prstGeom>
        </p:spPr>
        <p:txBody>
          <a:bodyPr>
            <a:noAutofit/>
          </a:bodyPr>
          <a:lstStyle/>
          <a:p>
            <a:r>
              <a:rPr lang="en-US" sz="2300" dirty="0"/>
              <a:t>Twenty-nine countries make up the vast region of Southern and Eastern Asia.</a:t>
            </a:r>
          </a:p>
          <a:p>
            <a:pPr lvl="1">
              <a:buFont typeface="Arial" pitchFamily="34" charset="0"/>
              <a:buChar char="•"/>
            </a:pPr>
            <a:r>
              <a:rPr lang="en-US" sz="2300" dirty="0"/>
              <a:t>The countries very greatly in geography, cultures, and politics.</a:t>
            </a:r>
          </a:p>
          <a:p>
            <a:pPr lvl="0"/>
            <a:r>
              <a:rPr lang="en-US" sz="2300" dirty="0"/>
              <a:t>Different geographic features tend to separate Asian countries.</a:t>
            </a:r>
          </a:p>
          <a:p>
            <a:pPr lvl="1">
              <a:buFont typeface="Arial" pitchFamily="34" charset="0"/>
              <a:buChar char="•"/>
            </a:pPr>
            <a:r>
              <a:rPr lang="en-US" sz="2300" dirty="0"/>
              <a:t>The Sea of Japan, for example, separates the Korean Peninsula from the country of Japan. Japan is an </a:t>
            </a:r>
            <a:r>
              <a:rPr lang="en-US" sz="2300" b="1" dirty="0"/>
              <a:t>archipelago</a:t>
            </a:r>
            <a:r>
              <a:rPr lang="en-US" sz="2300" dirty="0"/>
              <a:t>, which means it is made of a chain of islands.</a:t>
            </a:r>
          </a:p>
          <a:p>
            <a:pPr lvl="1">
              <a:buFont typeface="Arial" pitchFamily="34" charset="0"/>
              <a:buChar char="•"/>
            </a:pPr>
            <a:r>
              <a:rPr lang="en-US" sz="2300" dirty="0"/>
              <a:t>India is a </a:t>
            </a:r>
            <a:r>
              <a:rPr lang="en-US" sz="2300" b="1" dirty="0"/>
              <a:t>subcontinent</a:t>
            </a:r>
            <a:r>
              <a:rPr lang="en-US" sz="2300" dirty="0"/>
              <a:t>, which means it is a large land area that is mostly separate from the rest of Asia. It is also on a different </a:t>
            </a:r>
            <a:r>
              <a:rPr lang="en-US" sz="2300" b="1" dirty="0"/>
              <a:t>tectonic plate</a:t>
            </a:r>
            <a:r>
              <a:rPr lang="en-US" sz="2300" dirty="0"/>
              <a:t>, a separate area of Earth’s crust, than most of the rest of Asia.</a:t>
            </a:r>
            <a:endParaRPr sz="2300"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Physical Features of Asia</a:t>
            </a:r>
            <a:endParaRPr sz="4400" dirty="0"/>
          </a:p>
        </p:txBody>
      </p:sp>
      <p:sp>
        <p:nvSpPr>
          <p:cNvPr id="73" name="Shape 73"/>
          <p:cNvSpPr>
            <a:spLocks noGrp="1"/>
          </p:cNvSpPr>
          <p:nvPr>
            <p:ph type="body" idx="1"/>
          </p:nvPr>
        </p:nvSpPr>
        <p:spPr>
          <a:xfrm>
            <a:off x="457200" y="1143000"/>
            <a:ext cx="8229600" cy="5168900"/>
          </a:xfrm>
          <a:prstGeom prst="rect">
            <a:avLst/>
          </a:prstGeom>
        </p:spPr>
        <p:txBody>
          <a:bodyPr>
            <a:normAutofit/>
          </a:bodyPr>
          <a:lstStyle/>
          <a:p>
            <a:r>
              <a:rPr lang="en-US" sz="2200" dirty="0"/>
              <a:t>Physical geography impacts the way people trade, travel, live, and work.</a:t>
            </a:r>
          </a:p>
          <a:p>
            <a:r>
              <a:rPr lang="en-US" sz="2200" dirty="0"/>
              <a:t>The influence of mountains, rivers, deserts, and large bodies of water all contribute to how people satisfy their needs and wants.</a:t>
            </a:r>
          </a:p>
          <a:p>
            <a:pPr lvl="1">
              <a:buFont typeface="Arial" pitchFamily="34" charset="0"/>
              <a:buChar char="•"/>
            </a:pPr>
            <a:r>
              <a:rPr lang="en-US" sz="2200" dirty="0"/>
              <a:t>Southern and Eastern Asia are home to many of the longest rivers in the world, like the Ganges River, the Chang Jiang (Yangtze) River, and the Huang He (Yellow) River.</a:t>
            </a:r>
          </a:p>
          <a:p>
            <a:pPr lvl="1">
              <a:buFont typeface="Arial" pitchFamily="34" charset="0"/>
              <a:buChar char="•"/>
            </a:pPr>
            <a:r>
              <a:rPr lang="en-US" sz="2200" dirty="0"/>
              <a:t>The Himalayan Mountains are the tallest mountain range in the world, with Mount Everest as its highest peak.</a:t>
            </a:r>
          </a:p>
          <a:p>
            <a:pPr lvl="1">
              <a:buFont typeface="Arial" pitchFamily="34" charset="0"/>
              <a:buChar char="•"/>
            </a:pPr>
            <a:r>
              <a:rPr lang="en-US" sz="2200" dirty="0"/>
              <a:t>The </a:t>
            </a:r>
            <a:r>
              <a:rPr lang="en-US" sz="2200" dirty="0" err="1"/>
              <a:t>Taklamakan</a:t>
            </a:r>
            <a:r>
              <a:rPr lang="en-US" sz="2200" dirty="0"/>
              <a:t> Desert in western China and the Gobi Desert in northern China are among the largest in the world.</a:t>
            </a:r>
          </a:p>
          <a:p>
            <a:pPr lvl="1">
              <a:buFont typeface="Arial" pitchFamily="34" charset="0"/>
              <a:buChar char="•"/>
            </a:pPr>
            <a:r>
              <a:rPr lang="en-US" sz="2200" dirty="0"/>
              <a:t>The Sea of Japan and the South China Sea are two of the larger bodies of water in Southern and Eastern Asia.</a:t>
            </a:r>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fill="hold" grpId="0" nodeType="afterEffect">
                                  <p:stCondLst>
                                    <p:cond delay="0"/>
                                  </p:stCondLst>
                                  <p:iterate>
                                    <p:tmAbs val="0"/>
                                  </p:iterate>
                                  <p:childTnLst>
                                    <p:set>
                                      <p:cBhvr>
                                        <p:cTn id="35" fill="hold"/>
                                        <p:tgtEl>
                                          <p:spTgt spid="73">
                                            <p:txEl>
                                              <p:pRg st="5" end="5"/>
                                            </p:txEl>
                                          </p:spTgt>
                                        </p:tgtEl>
                                        <p:attrNameLst>
                                          <p:attrName>style.visibility</p:attrName>
                                        </p:attrNameLst>
                                      </p:cBhvr>
                                      <p:to>
                                        <p:strVal val="visible"/>
                                      </p:to>
                                    </p:set>
                                    <p:anim calcmode="lin" valueType="num">
                                      <p:cBhvr>
                                        <p:cTn id="36" dur="500" fill="hold"/>
                                        <p:tgtEl>
                                          <p:spTgt spid="73">
                                            <p:txEl>
                                              <p:pRg st="5" end="5"/>
                                            </p:txEl>
                                          </p:spTgt>
                                        </p:tgtEl>
                                        <p:attrNameLst>
                                          <p:attrName>ppt_x</p:attrName>
                                        </p:attrNameLst>
                                      </p:cBhvr>
                                      <p:tavLst>
                                        <p:tav tm="0">
                                          <p:val>
                                            <p:strVal val="0-#ppt_w/2"/>
                                          </p:val>
                                        </p:tav>
                                        <p:tav tm="100000">
                                          <p:val>
                                            <p:strVal val="#ppt_x"/>
                                          </p:val>
                                        </p:tav>
                                      </p:tavLst>
                                    </p:anim>
                                    <p:anim calcmode="lin" valueType="num">
                                      <p:cBhvr>
                                        <p:cTn id="37" dur="500" fill="hold"/>
                                        <p:tgtEl>
                                          <p:spTgt spid="7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Impact of Geography on Where People Live and How They Trade</a:t>
            </a:r>
            <a:endParaRPr sz="4400" dirty="0"/>
          </a:p>
        </p:txBody>
      </p:sp>
      <p:sp>
        <p:nvSpPr>
          <p:cNvPr id="73" name="Shape 73"/>
          <p:cNvSpPr>
            <a:spLocks noGrp="1"/>
          </p:cNvSpPr>
          <p:nvPr>
            <p:ph type="body" idx="1"/>
          </p:nvPr>
        </p:nvSpPr>
        <p:spPr>
          <a:xfrm>
            <a:off x="457200" y="1414463"/>
            <a:ext cx="8229600" cy="4900612"/>
          </a:xfrm>
          <a:prstGeom prst="rect">
            <a:avLst/>
          </a:prstGeom>
        </p:spPr>
        <p:txBody>
          <a:bodyPr>
            <a:normAutofit fontScale="92500"/>
          </a:bodyPr>
          <a:lstStyle/>
          <a:p>
            <a:r>
              <a:rPr lang="en-US" sz="2400" dirty="0"/>
              <a:t>Asia’s diverse geography and location of natural resources heavily impact where people live and how they trade.</a:t>
            </a:r>
          </a:p>
          <a:p>
            <a:pPr lvl="1">
              <a:buFont typeface="Arial" pitchFamily="34" charset="0"/>
              <a:buChar char="•"/>
            </a:pPr>
            <a:r>
              <a:rPr lang="en-US" sz="2400" dirty="0"/>
              <a:t>India is separated from the rest of Asia by mountains. Most of India’s population lives in river valleys south of the Himalayas. The rivers provide water for irrigation, travel, trade routes, and drinking water.</a:t>
            </a:r>
          </a:p>
          <a:p>
            <a:pPr lvl="1">
              <a:buFont typeface="Arial" pitchFamily="34" charset="0"/>
              <a:buChar char="•"/>
            </a:pPr>
            <a:r>
              <a:rPr lang="en-US" sz="2400" dirty="0"/>
              <a:t>China’s population is more concentrated around its rivers, opposed to its mountain and desert regions, because of the rivers’ resources.</a:t>
            </a:r>
          </a:p>
          <a:p>
            <a:pPr lvl="1">
              <a:buFont typeface="Arial" pitchFamily="34" charset="0"/>
              <a:buChar char="•"/>
            </a:pPr>
            <a:r>
              <a:rPr lang="en-US" sz="2400" dirty="0"/>
              <a:t>In North Korea and South Korea, geography and politics influence the trade success of the countries. The countries make up a </a:t>
            </a:r>
            <a:r>
              <a:rPr lang="en-US" sz="2400" b="1" dirty="0"/>
              <a:t>peninsula</a:t>
            </a:r>
            <a:r>
              <a:rPr lang="en-US" sz="2400" dirty="0"/>
              <a:t>, which is a landform surrounded on three sides by water.</a:t>
            </a:r>
          </a:p>
          <a:p>
            <a:pPr lvl="1">
              <a:buFont typeface="Arial" pitchFamily="34" charset="0"/>
              <a:buChar char="•"/>
            </a:pPr>
            <a:r>
              <a:rPr lang="en-US" sz="2400" dirty="0"/>
              <a:t>As an island nation with few natural resources, Japan relies on trade by sea and air to meet the needs and wants of its people.</a:t>
            </a:r>
            <a:endParaRPr sz="2400"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7</a:t>
            </a:fld>
            <a:endParaRPr/>
          </a:p>
        </p:txBody>
      </p:sp>
      <p:sp>
        <p:nvSpPr>
          <p:cNvPr id="5" name="TextBox 4"/>
          <p:cNvSpPr txBox="1"/>
          <p:nvPr/>
        </p:nvSpPr>
        <p:spPr>
          <a:xfrm>
            <a:off x="5867398" y="5945747"/>
            <a:ext cx="2971800"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5867399" y="5945747"/>
            <a:ext cx="2971800"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sym typeface="Helvetica"/>
                <a:hlinkClick r:id="rId2" action="ppaction://hlinksldjump"/>
              </a:rPr>
              <a:t>Return to Main </a:t>
            </a:r>
            <a:r>
              <a:rPr lang="en-US" sz="2000" dirty="0">
                <a:hlinkClick r:id="rId2" action="ppaction://hlinksldjump"/>
              </a:rPr>
              <a:t>M</a:t>
            </a:r>
            <a:r>
              <a:rPr kumimoji="0" lang="en-US" sz="2000" b="0" i="0" u="none" strike="noStrike" cap="none" spc="0" normalizeH="0" baseline="0" dirty="0">
                <a:ln>
                  <a:noFill/>
                </a:ln>
                <a:solidFill>
                  <a:srgbClr val="000000"/>
                </a:solidFill>
                <a:effectLst/>
                <a:uFillTx/>
                <a:sym typeface="Helvetica"/>
                <a:hlinkClick r:id="rId2" action="ppaction://hlinksldjump"/>
              </a:rPr>
              <a:t>enu</a:t>
            </a:r>
            <a:endParaRPr kumimoji="0" lang="en-US" sz="2000" b="0" i="0" u="none" strike="noStrike" cap="none" spc="0" normalizeH="0" baseline="0" dirty="0">
              <a:ln>
                <a:noFill/>
              </a:ln>
              <a:solidFill>
                <a:srgbClr val="000000"/>
              </a:solidFill>
              <a:effectLst/>
              <a:uFillTx/>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0" y="0"/>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The People of Asia</a:t>
            </a:r>
            <a:endParaRPr sz="4400" dirty="0"/>
          </a:p>
        </p:txBody>
      </p:sp>
      <p:sp>
        <p:nvSpPr>
          <p:cNvPr id="112" name="Shape 112"/>
          <p:cNvSpPr>
            <a:spLocks noGrp="1"/>
          </p:cNvSpPr>
          <p:nvPr>
            <p:ph type="body" idx="1"/>
          </p:nvPr>
        </p:nvSpPr>
        <p:spPr>
          <a:xfrm>
            <a:off x="457200" y="1600200"/>
            <a:ext cx="8229600" cy="4525963"/>
          </a:xfrm>
          <a:prstGeom prst="rect">
            <a:avLst/>
          </a:prstGeom>
        </p:spPr>
        <p:txBody>
          <a:bodyPr/>
          <a:lstStyle>
            <a:lvl2pPr marL="742950" indent="-285750">
              <a:lnSpc>
                <a:spcPct val="100000"/>
              </a:lnSpc>
              <a:spcBef>
                <a:spcPts val="600"/>
              </a:spcBef>
              <a:buFont typeface="Arial"/>
              <a:defRPr sz="2800"/>
            </a:lvl2pPr>
          </a:lstStyle>
          <a:p>
            <a:r>
              <a:rPr dirty="0"/>
              <a:t>Essential Question:</a:t>
            </a:r>
          </a:p>
          <a:p>
            <a:pPr lvl="1"/>
            <a:r>
              <a:rPr lang="en-US" dirty="0"/>
              <a:t>What are differences between ethnic groups and religious groups in Asia?</a:t>
            </a:r>
            <a:endParaRPr dirty="0"/>
          </a:p>
        </p:txBody>
      </p:sp>
      <p:sp>
        <p:nvSpPr>
          <p:cNvPr id="113" name="Shape 113"/>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8</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2">
                                            <p:bg/>
                                          </p:spTgt>
                                        </p:tgtEl>
                                        <p:attrNameLst>
                                          <p:attrName>style.visibility</p:attrName>
                                        </p:attrNameLst>
                                      </p:cBhvr>
                                      <p:to>
                                        <p:strVal val="visible"/>
                                      </p:to>
                                    </p:set>
                                    <p:anim calcmode="lin" valueType="num">
                                      <p:cBhvr>
                                        <p:cTn id="7" dur="500" fill="hold"/>
                                        <p:tgtEl>
                                          <p:spTgt spid="112">
                                            <p:bg/>
                                          </p:spTgt>
                                        </p:tgtEl>
                                        <p:attrNameLst>
                                          <p:attrName>ppt_x</p:attrName>
                                        </p:attrNameLst>
                                      </p:cBhvr>
                                      <p:tavLst>
                                        <p:tav tm="0">
                                          <p:val>
                                            <p:strVal val="0-#ppt_w/2"/>
                                          </p:val>
                                        </p:tav>
                                        <p:tav tm="100000">
                                          <p:val>
                                            <p:strVal val="#ppt_x"/>
                                          </p:val>
                                        </p:tav>
                                      </p:tavLst>
                                    </p:anim>
                                    <p:anim calcmode="lin" valueType="num">
                                      <p:cBhvr>
                                        <p:cTn id="8" dur="500" fill="hold"/>
                                        <p:tgtEl>
                                          <p:spTgt spid="112">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2">
                                            <p:txEl>
                                              <p:pRg st="0" end="0"/>
                                            </p:txEl>
                                          </p:spTgt>
                                        </p:tgtEl>
                                        <p:attrNameLst>
                                          <p:attrName>style.visibility</p:attrName>
                                        </p:attrNameLst>
                                      </p:cBhvr>
                                      <p:to>
                                        <p:strVal val="visible"/>
                                      </p:to>
                                    </p:set>
                                    <p:anim calcmode="lin" valueType="num">
                                      <p:cBhvr>
                                        <p:cTn id="11" dur="500" fill="hold"/>
                                        <p:tgtEl>
                                          <p:spTgt spid="11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112">
                                            <p:txEl>
                                              <p:pRg st="1" end="1"/>
                                            </p:txEl>
                                          </p:spTgt>
                                        </p:tgtEl>
                                        <p:attrNameLst>
                                          <p:attrName>style.visibility</p:attrName>
                                        </p:attrNameLst>
                                      </p:cBhvr>
                                      <p:to>
                                        <p:strVal val="visible"/>
                                      </p:to>
                                    </p:set>
                                    <p:anim calcmode="lin" valueType="num">
                                      <p:cBhvr>
                                        <p:cTn id="16" dur="500" fill="hold"/>
                                        <p:tgtEl>
                                          <p:spTgt spid="11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11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0" y="185738"/>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The People of Asia</a:t>
            </a:r>
            <a:endParaRPr sz="4400" dirty="0"/>
          </a:p>
        </p:txBody>
      </p:sp>
      <p:sp>
        <p:nvSpPr>
          <p:cNvPr id="116" name="Shape 116"/>
          <p:cNvSpPr>
            <a:spLocks noGrp="1"/>
          </p:cNvSpPr>
          <p:nvPr>
            <p:ph type="body" idx="1"/>
          </p:nvPr>
        </p:nvSpPr>
        <p:spPr>
          <a:xfrm>
            <a:off x="457200" y="1328738"/>
            <a:ext cx="8229600" cy="4854764"/>
          </a:xfrm>
          <a:prstGeom prst="rect">
            <a:avLst/>
          </a:prstGeom>
        </p:spPr>
        <p:txBody>
          <a:bodyPr>
            <a:normAutofit/>
          </a:bodyPr>
          <a:lstStyle/>
          <a:p>
            <a:r>
              <a:rPr dirty="0"/>
              <a:t>What terms do I need to know? </a:t>
            </a:r>
          </a:p>
          <a:p>
            <a:pPr marL="742950" lvl="1" indent="-285750">
              <a:lnSpc>
                <a:spcPct val="100000"/>
              </a:lnSpc>
              <a:spcBef>
                <a:spcPts val="600"/>
              </a:spcBef>
              <a:buFont typeface="Arial"/>
              <a:defRPr sz="2800"/>
            </a:pPr>
            <a:r>
              <a:rPr lang="en-US" sz="2200" dirty="0"/>
              <a:t>ethnic group</a:t>
            </a:r>
          </a:p>
          <a:p>
            <a:pPr marL="742950" lvl="1" indent="-285750">
              <a:lnSpc>
                <a:spcPct val="100000"/>
              </a:lnSpc>
              <a:spcBef>
                <a:spcPts val="600"/>
              </a:spcBef>
              <a:buFont typeface="Arial"/>
              <a:defRPr sz="2800"/>
            </a:pPr>
            <a:r>
              <a:rPr lang="en-US" sz="2200" dirty="0"/>
              <a:t>religious group</a:t>
            </a:r>
          </a:p>
          <a:p>
            <a:pPr marL="742950" lvl="1" indent="-285750">
              <a:lnSpc>
                <a:spcPct val="100000"/>
              </a:lnSpc>
              <a:spcBef>
                <a:spcPts val="600"/>
              </a:spcBef>
              <a:buFont typeface="Arial"/>
              <a:defRPr sz="2800"/>
            </a:pPr>
            <a:r>
              <a:rPr lang="en-US" sz="2200" dirty="0"/>
              <a:t>philosophy</a:t>
            </a:r>
          </a:p>
          <a:p>
            <a:pPr marL="742950" lvl="1" indent="-285750">
              <a:lnSpc>
                <a:spcPct val="100000"/>
              </a:lnSpc>
              <a:spcBef>
                <a:spcPts val="600"/>
              </a:spcBef>
              <a:buFont typeface="Arial"/>
              <a:defRPr sz="2800"/>
            </a:pPr>
            <a:r>
              <a:rPr lang="en-US" sz="2200" dirty="0"/>
              <a:t>Hinduism</a:t>
            </a:r>
          </a:p>
          <a:p>
            <a:pPr marL="742950" lvl="1" indent="-285750">
              <a:lnSpc>
                <a:spcPct val="100000"/>
              </a:lnSpc>
              <a:spcBef>
                <a:spcPts val="600"/>
              </a:spcBef>
              <a:buFont typeface="Arial"/>
              <a:defRPr sz="2800"/>
            </a:pPr>
            <a:r>
              <a:rPr lang="en-US" sz="2200" dirty="0">
                <a:solidFill>
                  <a:schemeClr val="tx1"/>
                </a:solidFill>
              </a:rPr>
              <a:t>Vedas</a:t>
            </a:r>
          </a:p>
          <a:p>
            <a:pPr marL="742950" lvl="1" indent="-285750">
              <a:lnSpc>
                <a:spcPct val="100000"/>
              </a:lnSpc>
              <a:spcBef>
                <a:spcPts val="600"/>
              </a:spcBef>
              <a:buFont typeface="Arial"/>
              <a:defRPr sz="2800"/>
            </a:pPr>
            <a:r>
              <a:rPr lang="en-US" sz="2200" dirty="0"/>
              <a:t>Brahman</a:t>
            </a:r>
          </a:p>
          <a:p>
            <a:pPr marL="742950" lvl="1" indent="-285750">
              <a:lnSpc>
                <a:spcPct val="100000"/>
              </a:lnSpc>
              <a:spcBef>
                <a:spcPts val="600"/>
              </a:spcBef>
              <a:buFont typeface="Arial"/>
              <a:defRPr sz="2800"/>
            </a:pPr>
            <a:r>
              <a:rPr lang="en-US" sz="2200" dirty="0"/>
              <a:t>reincarnation</a:t>
            </a:r>
          </a:p>
          <a:p>
            <a:pPr marL="742950" lvl="1" indent="-285750">
              <a:lnSpc>
                <a:spcPct val="100000"/>
              </a:lnSpc>
              <a:spcBef>
                <a:spcPts val="600"/>
              </a:spcBef>
              <a:buFont typeface="Arial"/>
              <a:defRPr sz="2800"/>
            </a:pPr>
            <a:r>
              <a:rPr lang="en-US" sz="2200" dirty="0">
                <a:solidFill>
                  <a:schemeClr val="tx1"/>
                </a:solidFill>
              </a:rPr>
              <a:t>karma</a:t>
            </a:r>
          </a:p>
          <a:p>
            <a:pPr marL="742950" lvl="1" indent="-285750">
              <a:lnSpc>
                <a:spcPct val="100000"/>
              </a:lnSpc>
              <a:spcBef>
                <a:spcPts val="600"/>
              </a:spcBef>
              <a:buFont typeface="Arial"/>
              <a:defRPr sz="2800"/>
            </a:pPr>
            <a:r>
              <a:rPr lang="en-US" sz="2200" dirty="0"/>
              <a:t>caste system</a:t>
            </a:r>
          </a:p>
          <a:p>
            <a:pPr marL="742950" lvl="1" indent="-285750">
              <a:lnSpc>
                <a:spcPct val="100000"/>
              </a:lnSpc>
              <a:spcBef>
                <a:spcPts val="600"/>
              </a:spcBef>
              <a:buFont typeface="Arial"/>
              <a:buChar char="•"/>
              <a:defRPr sz="2800"/>
            </a:pPr>
            <a:r>
              <a:rPr lang="en-US" sz="2200" dirty="0"/>
              <a:t>Buddhism</a:t>
            </a:r>
          </a:p>
          <a:p>
            <a:pPr marL="742950" lvl="1" indent="-285750">
              <a:lnSpc>
                <a:spcPct val="100000"/>
              </a:lnSpc>
              <a:spcBef>
                <a:spcPts val="600"/>
              </a:spcBef>
              <a:buFont typeface="Arial"/>
              <a:defRPr sz="2800"/>
            </a:pPr>
            <a:endParaRPr lang="en-US" sz="2200" dirty="0"/>
          </a:p>
        </p:txBody>
      </p:sp>
      <p:sp>
        <p:nvSpPr>
          <p:cNvPr id="117" name="Shape 117"/>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9</a:t>
            </a:fld>
            <a:endParaRPr/>
          </a:p>
        </p:txBody>
      </p:sp>
      <p:sp>
        <p:nvSpPr>
          <p:cNvPr id="5" name="Shape 116"/>
          <p:cNvSpPr txBox="1">
            <a:spLocks/>
          </p:cNvSpPr>
          <p:nvPr/>
        </p:nvSpPr>
        <p:spPr>
          <a:xfrm>
            <a:off x="3600448" y="1900238"/>
            <a:ext cx="5238750" cy="428326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marL="742950" lvl="1" indent="-285750" hangingPunct="1">
              <a:spcBef>
                <a:spcPts val="600"/>
              </a:spcBef>
              <a:buSzPct val="100000"/>
              <a:buFont typeface="Arial"/>
              <a:buChar char="•"/>
              <a:defRPr sz="2800"/>
            </a:pPr>
            <a:r>
              <a:rPr lang="en-US" sz="2200" dirty="0">
                <a:latin typeface="Trebuchet MS" pitchFamily="34" charset="0"/>
              </a:rPr>
              <a:t>Four Noble Truths</a:t>
            </a:r>
            <a:endParaRPr kumimoji="0" lang="en-US" sz="2200" b="0" i="0" u="none" strike="noStrike" kern="0" cap="none" spc="0" normalizeH="0" baseline="0" noProof="0" dirty="0">
              <a:ln>
                <a:noFill/>
              </a:ln>
              <a:solidFill>
                <a:srgbClr val="000000"/>
              </a:solidFill>
              <a:effectLst/>
              <a:uLnTx/>
              <a:uFillTx/>
              <a:latin typeface="Trebuchet MS" pitchFamily="34" charset="0"/>
              <a:ea typeface="Trebuchet MS"/>
              <a:cs typeface="Trebuchet MS"/>
              <a:sym typeface="Trebuchet MS"/>
            </a:endParaRP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rPr>
              <a:t>nirvana</a:t>
            </a: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rPr>
              <a:t>Middle Way</a:t>
            </a: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err="1">
                <a:ln>
                  <a:noFill/>
                </a:ln>
                <a:solidFill>
                  <a:schemeClr val="tx1"/>
                </a:solidFill>
                <a:effectLst/>
                <a:uLnTx/>
                <a:uFillTx/>
                <a:latin typeface="Trebuchet MS"/>
                <a:ea typeface="Trebuchet MS"/>
                <a:cs typeface="Trebuchet MS"/>
                <a:sym typeface="Trebuchet MS"/>
              </a:rPr>
              <a:t>Tripitaka</a:t>
            </a:r>
            <a:endParaRPr kumimoji="0" lang="en-US" sz="2200" b="0" i="0" u="none" strike="noStrike" kern="0" cap="none" spc="0" normalizeH="0" baseline="0" noProof="0" dirty="0">
              <a:ln>
                <a:noFill/>
              </a:ln>
              <a:solidFill>
                <a:schemeClr val="tx1"/>
              </a:solidFill>
              <a:effectLst/>
              <a:uLnTx/>
              <a:uFillTx/>
              <a:latin typeface="Trebuchet MS"/>
              <a:ea typeface="Trebuchet MS"/>
              <a:cs typeface="Trebuchet MS"/>
              <a:sym typeface="Trebuchet MS"/>
            </a:endParaRP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chemeClr val="tx1"/>
                </a:solidFill>
                <a:effectLst/>
                <a:uLnTx/>
                <a:uFillTx/>
                <a:latin typeface="Trebuchet MS"/>
                <a:ea typeface="Trebuchet MS"/>
                <a:cs typeface="Trebuchet MS"/>
                <a:sym typeface="Trebuchet MS"/>
              </a:rPr>
              <a:t>Mahayana Sutras</a:t>
            </a: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rPr>
              <a:t>Shinto</a:t>
            </a: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err="1">
                <a:ln>
                  <a:noFill/>
                </a:ln>
                <a:solidFill>
                  <a:srgbClr val="000000"/>
                </a:solidFill>
                <a:effectLst/>
                <a:uLnTx/>
                <a:uFillTx/>
                <a:latin typeface="Trebuchet MS"/>
                <a:ea typeface="Trebuchet MS"/>
                <a:cs typeface="Trebuchet MS"/>
                <a:sym typeface="Trebuchet MS"/>
              </a:rPr>
              <a:t>kami</a:t>
            </a:r>
            <a:endPar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endParaRP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rPr>
              <a:t>Confucianism</a:t>
            </a:r>
          </a:p>
          <a:p>
            <a:pPr marL="742950" marR="0" lvl="1" indent="-285750" algn="l" defTabSz="914400" rtl="0" eaLnBrk="1" fontAlgn="auto" latinLnBrk="0" hangingPunct="1">
              <a:lnSpc>
                <a:spcPct val="100000"/>
              </a:lnSpc>
              <a:spcBef>
                <a:spcPts val="600"/>
              </a:spcBef>
              <a:spcAft>
                <a:spcPts val="0"/>
              </a:spcAft>
              <a:buClrTx/>
              <a:buSzPct val="100000"/>
              <a:buFont typeface="Arial"/>
              <a:buChar char="•"/>
              <a:tabLst/>
              <a:defRPr sz="2800"/>
            </a:pPr>
            <a:r>
              <a:rPr kumimoji="0" lang="en-US" sz="2200" b="0" i="0" u="none" strike="noStrike" kern="0" cap="none" spc="0" normalizeH="0" baseline="0" noProof="0" dirty="0">
                <a:ln>
                  <a:noFill/>
                </a:ln>
                <a:solidFill>
                  <a:srgbClr val="000000"/>
                </a:solidFill>
                <a:effectLst/>
                <a:uLnTx/>
                <a:uFillTx/>
                <a:latin typeface="Trebuchet MS"/>
                <a:ea typeface="Trebuchet MS"/>
                <a:cs typeface="Trebuchet MS"/>
                <a:sym typeface="Trebuchet MS"/>
              </a:rPr>
              <a:t>Golden Rule of Behavior</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6">
                                            <p:bg/>
                                          </p:spTgt>
                                        </p:tgtEl>
                                        <p:attrNameLst>
                                          <p:attrName>style.visibility</p:attrName>
                                        </p:attrNameLst>
                                      </p:cBhvr>
                                      <p:to>
                                        <p:strVal val="visible"/>
                                      </p:to>
                                    </p:set>
                                    <p:anim calcmode="lin" valueType="num">
                                      <p:cBhvr>
                                        <p:cTn id="7" dur="500" fill="hold"/>
                                        <p:tgtEl>
                                          <p:spTgt spid="116">
                                            <p:bg/>
                                          </p:spTgt>
                                        </p:tgtEl>
                                        <p:attrNameLst>
                                          <p:attrName>ppt_x</p:attrName>
                                        </p:attrNameLst>
                                      </p:cBhvr>
                                      <p:tavLst>
                                        <p:tav tm="0">
                                          <p:val>
                                            <p:strVal val="0-#ppt_w/2"/>
                                          </p:val>
                                        </p:tav>
                                        <p:tav tm="100000">
                                          <p:val>
                                            <p:strVal val="#ppt_x"/>
                                          </p:val>
                                        </p:tav>
                                      </p:tavLst>
                                    </p:anim>
                                    <p:anim calcmode="lin" valueType="num">
                                      <p:cBhvr>
                                        <p:cTn id="8" dur="500" fill="hold"/>
                                        <p:tgtEl>
                                          <p:spTgt spid="116">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6">
                                            <p:txEl>
                                              <p:pRg st="0" end="0"/>
                                            </p:txEl>
                                          </p:spTgt>
                                        </p:tgtEl>
                                        <p:attrNameLst>
                                          <p:attrName>style.visibility</p:attrName>
                                        </p:attrNameLst>
                                      </p:cBhvr>
                                      <p:to>
                                        <p:strVal val="visible"/>
                                      </p:to>
                                    </p:set>
                                    <p:anim calcmode="lin" valueType="num">
                                      <p:cBhvr>
                                        <p:cTn id="11" dur="5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iterate>
                                    <p:tmAbs val="0"/>
                                  </p:iterate>
                                  <p:childTnLst>
                                    <p:set>
                                      <p:cBhvr>
                                        <p:cTn id="15" fill="hold"/>
                                        <p:tgtEl>
                                          <p:spTgt spid="5">
                                            <p:bg/>
                                          </p:spTgt>
                                        </p:tgtEl>
                                        <p:attrNameLst>
                                          <p:attrName>style.visibility</p:attrName>
                                        </p:attrNameLst>
                                      </p:cBhvr>
                                      <p:to>
                                        <p:strVal val="visible"/>
                                      </p:to>
                                    </p:set>
                                    <p:anim calcmode="lin" valueType="num">
                                      <p:cBhvr>
                                        <p:cTn id="16" dur="500" fill="hold"/>
                                        <p:tgtEl>
                                          <p:spTgt spid="5">
                                            <p:bg/>
                                          </p:spTgt>
                                        </p:tgtEl>
                                        <p:attrNameLst>
                                          <p:attrName>ppt_x</p:attrName>
                                        </p:attrNameLst>
                                      </p:cBhvr>
                                      <p:tavLst>
                                        <p:tav tm="0">
                                          <p:val>
                                            <p:strVal val="0-#ppt_w/2"/>
                                          </p:val>
                                        </p:tav>
                                        <p:tav tm="100000">
                                          <p:val>
                                            <p:strVal val="#ppt_x"/>
                                          </p:val>
                                        </p:tav>
                                      </p:tavLst>
                                    </p:anim>
                                    <p:anim calcmode="lin" valueType="num">
                                      <p:cBhvr>
                                        <p:cTn id="17" dur="5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build="p" bldLvl="5" animBg="1" advAuto="0"/>
      <p:bldP spid="5" grpId="0" build="p" bldLvl="5" animBg="1" advAuto="0"/>
    </p:bldLst>
  </p:timing>
</p:sld>
</file>

<file path=ppt/theme/theme1.xml><?xml version="1.0" encoding="utf-8"?>
<a:theme xmlns:a="http://schemas.openxmlformats.org/drawingml/2006/main" name="Office Theme">
  <a:themeElements>
    <a:clrScheme name="Office Theme">
      <a:dk1>
        <a:srgbClr val="000000"/>
      </a:dk1>
      <a:lt1>
        <a:srgbClr val="4F81BD">
          <a:alpha val="31000"/>
        </a:srgbClr>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37E35D132844D9AA617FDCBE326D3" ma:contentTypeVersion="32" ma:contentTypeDescription="Create a new document." ma:contentTypeScope="" ma:versionID="6cab2efc46042671f9694f0748008677">
  <xsd:schema xmlns:xsd="http://www.w3.org/2001/XMLSchema" xmlns:xs="http://www.w3.org/2001/XMLSchema" xmlns:p="http://schemas.microsoft.com/office/2006/metadata/properties" xmlns:ns3="9e8ad7e1-9272-417f-8f4d-a25204189056" xmlns:ns4="23c974fd-2bc7-4d33-a8ba-109c3edddd30" targetNamespace="http://schemas.microsoft.com/office/2006/metadata/properties" ma:root="true" ma:fieldsID="6e6b800723edf949054f9da7d3c488bc" ns3:_="" ns4:_="">
    <xsd:import namespace="9e8ad7e1-9272-417f-8f4d-a25204189056"/>
    <xsd:import namespace="23c974fd-2bc7-4d33-a8ba-109c3edddd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AutoKeyPoints" minOccurs="0"/>
                <xsd:element ref="ns4:MediaServiceKeyPoints" minOccurs="0"/>
                <xsd:element ref="ns4:Distribution_Groups" minOccurs="0"/>
                <xsd:element ref="ns4: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8ad7e1-9272-417f-8f4d-a2520418905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c974fd-2bc7-4d33-a8ba-109c3edddd3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4" nillable="true" ma:displayName="Math Settings" ma:internalName="Math_Settings">
      <xsd:simpleType>
        <xsd:restriction base="dms:Text"/>
      </xsd:simpleType>
    </xsd:element>
    <xsd:element name="DefaultSectionNames" ma:index="25" nillable="true" ma:displayName="Default Section Names" ma:internalName="DefaultSectionNames">
      <xsd:simpleType>
        <xsd:restriction base="dms:Note">
          <xsd:maxLength value="255"/>
        </xsd:restriction>
      </xsd:simpleType>
    </xsd:element>
    <xsd:element name="Templates" ma:index="26" nillable="true" ma:displayName="Templates" ma:internalName="Templates">
      <xsd:simpleType>
        <xsd:restriction base="dms:Note">
          <xsd:maxLength value="255"/>
        </xsd:restriction>
      </xsd:simpleType>
    </xsd:element>
    <xsd:element name="Teachers" ma:index="2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MS_Mappings xmlns="23c974fd-2bc7-4d33-a8ba-109c3edddd30" xsi:nil="true"/>
    <NotebookType xmlns="23c974fd-2bc7-4d33-a8ba-109c3edddd30" xsi:nil="true"/>
    <FolderType xmlns="23c974fd-2bc7-4d33-a8ba-109c3edddd30" xsi:nil="true"/>
    <Students xmlns="23c974fd-2bc7-4d33-a8ba-109c3edddd30">
      <UserInfo>
        <DisplayName/>
        <AccountId xsi:nil="true"/>
        <AccountType/>
      </UserInfo>
    </Students>
    <Student_Groups xmlns="23c974fd-2bc7-4d33-a8ba-109c3edddd30">
      <UserInfo>
        <DisplayName/>
        <AccountId xsi:nil="true"/>
        <AccountType/>
      </UserInfo>
    </Student_Groups>
    <TeamsChannelId xmlns="23c974fd-2bc7-4d33-a8ba-109c3edddd30" xsi:nil="true"/>
    <IsNotebookLocked xmlns="23c974fd-2bc7-4d33-a8ba-109c3edddd30" xsi:nil="true"/>
    <Distribution_Groups xmlns="23c974fd-2bc7-4d33-a8ba-109c3edddd30" xsi:nil="true"/>
    <Is_Collaboration_Space_Locked xmlns="23c974fd-2bc7-4d33-a8ba-109c3edddd30" xsi:nil="true"/>
    <Invited_Teachers xmlns="23c974fd-2bc7-4d33-a8ba-109c3edddd30" xsi:nil="true"/>
    <Invited_Students xmlns="23c974fd-2bc7-4d33-a8ba-109c3edddd30" xsi:nil="true"/>
    <Math_Settings xmlns="23c974fd-2bc7-4d33-a8ba-109c3edddd30" xsi:nil="true"/>
    <Templates xmlns="23c974fd-2bc7-4d33-a8ba-109c3edddd30" xsi:nil="true"/>
    <Self_Registration_Enabled xmlns="23c974fd-2bc7-4d33-a8ba-109c3edddd30" xsi:nil="true"/>
    <Has_Teacher_Only_SectionGroup xmlns="23c974fd-2bc7-4d33-a8ba-109c3edddd30" xsi:nil="true"/>
    <DefaultSectionNames xmlns="23c974fd-2bc7-4d33-a8ba-109c3edddd30" xsi:nil="true"/>
    <AppVersion xmlns="23c974fd-2bc7-4d33-a8ba-109c3edddd30" xsi:nil="true"/>
    <Teachers xmlns="23c974fd-2bc7-4d33-a8ba-109c3edddd30">
      <UserInfo>
        <DisplayName/>
        <AccountId xsi:nil="true"/>
        <AccountType/>
      </UserInfo>
    </Teachers>
    <CultureName xmlns="23c974fd-2bc7-4d33-a8ba-109c3edddd30" xsi:nil="true"/>
    <Owner xmlns="23c974fd-2bc7-4d33-a8ba-109c3edddd30">
      <UserInfo>
        <DisplayName/>
        <AccountId xsi:nil="true"/>
        <AccountType/>
      </UserInfo>
    </Owner>
  </documentManagement>
</p:properties>
</file>

<file path=customXml/itemProps1.xml><?xml version="1.0" encoding="utf-8"?>
<ds:datastoreItem xmlns:ds="http://schemas.openxmlformats.org/officeDocument/2006/customXml" ds:itemID="{8EB5233D-F7C0-4A7B-B438-6C1EC4783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8ad7e1-9272-417f-8f4d-a25204189056"/>
    <ds:schemaRef ds:uri="23c974fd-2bc7-4d33-a8ba-109c3edddd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451A85-6867-4A5D-9103-523A9B0F0467}">
  <ds:schemaRefs>
    <ds:schemaRef ds:uri="http://schemas.microsoft.com/sharepoint/v3/contenttype/forms"/>
  </ds:schemaRefs>
</ds:datastoreItem>
</file>

<file path=customXml/itemProps3.xml><?xml version="1.0" encoding="utf-8"?>
<ds:datastoreItem xmlns:ds="http://schemas.openxmlformats.org/officeDocument/2006/customXml" ds:itemID="{6F6CE7FC-B9C9-416B-ACD3-47CB99B867FD}">
  <ds:schemaRefs>
    <ds:schemaRef ds:uri="http://purl.org/dc/terms/"/>
    <ds:schemaRef ds:uri="http://purl.org/dc/elements/1.1/"/>
    <ds:schemaRef ds:uri="http://purl.org/dc/dcmitype/"/>
    <ds:schemaRef ds:uri="http://schemas.microsoft.com/office/2006/documentManagement/types"/>
    <ds:schemaRef ds:uri="9e8ad7e1-9272-417f-8f4d-a25204189056"/>
    <ds:schemaRef ds:uri="23c974fd-2bc7-4d33-a8ba-109c3edddd30"/>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3634</TotalTime>
  <Words>1862</Words>
  <Application>Microsoft Office PowerPoint</Application>
  <PresentationFormat>On-screen Show (4:3)</PresentationFormat>
  <Paragraphs>154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Trebuchet MS</vt:lpstr>
      <vt:lpstr>Wingdings</vt:lpstr>
      <vt:lpstr>Office Theme</vt:lpstr>
      <vt:lpstr>PowerPoint Presentation</vt:lpstr>
      <vt:lpstr>PowerPoint Presentation</vt:lpstr>
      <vt:lpstr>Section 1: The Geography of Southern and Eastern Asia </vt:lpstr>
      <vt:lpstr>Section 1: The Geography of Southern and Eastern Asia </vt:lpstr>
      <vt:lpstr>Location of the Countries of Southern and Eastern Asia</vt:lpstr>
      <vt:lpstr>Physical Features of Asia</vt:lpstr>
      <vt:lpstr>Impact of Geography on Where People Live and How They Trade</vt:lpstr>
      <vt:lpstr>Section 2: The People of Asia</vt:lpstr>
      <vt:lpstr>Section 2: The People of Asia</vt:lpstr>
      <vt:lpstr>Ethnic and Religious Groups in Asia</vt:lpstr>
      <vt:lpstr>Ethnic and Religious Groups in Asia</vt:lpstr>
      <vt:lpstr>Ethnic and Religious Groups in Asia</vt:lpstr>
      <vt:lpstr>Ethnic and Religious Groups in Asia</vt:lpstr>
      <vt:lpstr>Ethnic and Religious Groups in Asia</vt:lpstr>
      <vt:lpstr>Ethnic and Religious Groups in Asia</vt:lpstr>
      <vt:lpstr>Section 3: A Brief History of Southern and Eastern Asia</vt:lpstr>
      <vt:lpstr>Section 3: A Brief History of Southern and Eastern Asia</vt:lpstr>
      <vt:lpstr>Colonialism and Struggles for Independence</vt:lpstr>
      <vt:lpstr>Ho Chi Minh</vt:lpstr>
      <vt:lpstr>Korean Conflict</vt:lpstr>
      <vt:lpstr>Vietnam Conflict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Callie Rowe</dc:creator>
  <cp:lastModifiedBy>Rikki Stewart</cp:lastModifiedBy>
  <cp:revision>204</cp:revision>
  <dcterms:modified xsi:type="dcterms:W3CDTF">2020-03-13T13:52:18Z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0x01010043237E35D132844D9AA617FDCBE326D3</vt:lpwstr>
  </property>
</Properties>
</file>