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56" r:id="rId5"/>
    <p:sldId id="257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5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AF1A85-16D5-4745-B6F6-200EC9D1847C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687C60-EA1A-EC4D-84D0-90D39C19842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ycyberwall.co.za/sites/default/files/content/geography/Compass_rose2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estination360.com/north-america/us/wyoming/rocky-mountai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hyperlink" Target="http://peace-paws.com/images/dog_park_bench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llpaperswide.com/golden_gate_bridge_fog-wallpapers.html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midlandtexasrealestateonline.com/agent_files/curbappeallremxasfjksdf.jp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symbols.com/gi.php?type=1&amp;id=776&amp;i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demco.com/webprd_demco/images2/products/P05/v1200514ao_d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https://www.google.com/maps/place/Springfield,+IL/@39.7272546,-89.6355502,15z/data=!4m2!3m1!1s0x8875391d24dbd177:0xe72c82eecca86d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hyperlink" Target="https://kingproehl.files.wordpress.com/2014/08/reading_maps_handout_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2gne97vdumgn3.cloudfront.net/api/file/6uV7vh1RPmB4I7aLRIk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classroomclipart.com/images/gallery/Clipart/Geography/globe_with_lines_of_latitude_no_bckg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3.amazonaws.com/engrade-myfiles/4078059657029620/longitude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2.png"/><Relationship Id="rId2" Type="http://schemas.openxmlformats.org/officeDocument/2006/relationships/hyperlink" Target="https://www.teacherspayteachers.com/Store/A-Sketchy-Gu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payteachers.com/Store/Chadelels-Design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www.teacherspayteachers.com/Store/Mad-Clips-Facto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Miss-Ks-History" TargetMode="External"/><Relationship Id="rId2" Type="http://schemas.openxmlformats.org/officeDocument/2006/relationships/hyperlink" Target="mailto:misskshistory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misskshistory?ref=aymt_homepage_panel" TargetMode="External"/><Relationship Id="rId4" Type="http://schemas.openxmlformats.org/officeDocument/2006/relationships/hyperlink" Target="http://misskshistory.blogspo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orldatlas.com/img/areamap/62f8aa4b110317de87e78f05fb6061ec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://www.yuccamountain.org/atlas/map_legend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://www.sandiegocounty.gov/content/dam/sdc/common_components/images/parks/images/Google_Map_Key_5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pclipart.com/tools/miscellaneous/compass/Compass_rose.p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3" y="0"/>
            <a:ext cx="6023479" cy="4801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5636" y="997636"/>
            <a:ext cx="7772400" cy="1780108"/>
          </a:xfrm>
        </p:spPr>
        <p:txBody>
          <a:bodyPr/>
          <a:lstStyle/>
          <a:p>
            <a:r>
              <a:rPr lang="en-US" sz="9600" dirty="0">
                <a:latin typeface="HelloChalkTalk"/>
                <a:cs typeface="HelloChalkTalk"/>
              </a:rPr>
              <a:t>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436" y="4594924"/>
            <a:ext cx="6400800" cy="1473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loChalkTalk"/>
                <a:cs typeface="HelloChalkTalk"/>
              </a:rPr>
              <a:t>Created By: Miss K’s History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1836" y="6460122"/>
            <a:ext cx="320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  <p:pic>
        <p:nvPicPr>
          <p:cNvPr id="5" name="Picture 4" descr="Teacher1_colo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87690"/>
            <a:ext cx="2070215" cy="41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Cardinal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Four main points of a compass: </a:t>
            </a:r>
          </a:p>
          <a:p>
            <a:pPr marL="0" indent="0">
              <a:buNone/>
            </a:pPr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North, South, East and West</a:t>
            </a:r>
          </a:p>
          <a:p>
            <a:pPr marL="0" indent="0">
              <a:buNone/>
            </a:pPr>
            <a:endParaRPr lang="en-US" dirty="0">
              <a:latin typeface="HelloChalkTalk"/>
              <a:cs typeface="HelloChalkTalk"/>
            </a:endParaRPr>
          </a:p>
          <a:p>
            <a:r>
              <a:rPr lang="en-US" b="1" u="sng" dirty="0">
                <a:latin typeface="HelloChalkTalk"/>
                <a:cs typeface="HelloChalkTalk"/>
              </a:rPr>
              <a:t>N</a:t>
            </a:r>
            <a:r>
              <a:rPr lang="en-US" dirty="0">
                <a:latin typeface="HelloChalkTalk"/>
                <a:cs typeface="HelloChalkTalk"/>
              </a:rPr>
              <a:t>ever </a:t>
            </a:r>
            <a:r>
              <a:rPr lang="en-US" b="1" u="sng" dirty="0">
                <a:latin typeface="HelloChalkTalk"/>
                <a:cs typeface="HelloChalkTalk"/>
              </a:rPr>
              <a:t>E</a:t>
            </a:r>
            <a:r>
              <a:rPr lang="en-US" dirty="0">
                <a:latin typeface="HelloChalkTalk"/>
                <a:cs typeface="HelloChalkTalk"/>
              </a:rPr>
              <a:t>at </a:t>
            </a:r>
            <a:r>
              <a:rPr lang="en-US" b="1" u="sng" dirty="0">
                <a:latin typeface="HelloChalkTalk"/>
                <a:cs typeface="HelloChalkTalk"/>
              </a:rPr>
              <a:t>S</a:t>
            </a:r>
            <a:r>
              <a:rPr lang="en-US" dirty="0">
                <a:latin typeface="HelloChalkTalk"/>
                <a:cs typeface="HelloChalkTalk"/>
              </a:rPr>
              <a:t>oggy </a:t>
            </a:r>
            <a:r>
              <a:rPr lang="en-US" b="1" u="sng" dirty="0">
                <a:latin typeface="HelloChalkTalk"/>
                <a:cs typeface="HelloChalkTalk"/>
              </a:rPr>
              <a:t>W</a:t>
            </a:r>
            <a:r>
              <a:rPr lang="en-US" u="sng" dirty="0">
                <a:latin typeface="HelloChalkTalk"/>
                <a:cs typeface="HelloChalkTalk"/>
              </a:rPr>
              <a:t>affles</a:t>
            </a:r>
            <a:r>
              <a:rPr lang="en-US" dirty="0">
                <a:latin typeface="HelloChalkTalk"/>
                <a:cs typeface="HelloChalkTalk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Emily Kairis\AppData\Local\Microsoft\Windows\Temporary Internet Files\Content.IE5\H4MIHPQ7\MM90028359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8" y="3482072"/>
            <a:ext cx="2252234" cy="200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2266" y="6301917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65722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671" y="1938511"/>
            <a:ext cx="7970138" cy="34506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loChalkTalk"/>
                <a:cs typeface="HelloChalkTalk"/>
              </a:rPr>
              <a:t>NW: Northwest</a:t>
            </a:r>
          </a:p>
          <a:p>
            <a:endParaRPr lang="en-US" sz="2800" dirty="0">
              <a:latin typeface="HelloChalkTalk"/>
              <a:cs typeface="HelloChalkTalk"/>
            </a:endParaRPr>
          </a:p>
          <a:p>
            <a:r>
              <a:rPr lang="en-US" sz="2800" dirty="0">
                <a:latin typeface="HelloChalkTalk"/>
                <a:cs typeface="HelloChalkTalk"/>
              </a:rPr>
              <a:t>NE: Northeast</a:t>
            </a:r>
          </a:p>
          <a:p>
            <a:endParaRPr lang="en-US" sz="2800" dirty="0">
              <a:latin typeface="HelloChalkTalk"/>
              <a:cs typeface="HelloChalkTalk"/>
            </a:endParaRPr>
          </a:p>
          <a:p>
            <a:r>
              <a:rPr lang="en-US" sz="2800" dirty="0">
                <a:latin typeface="HelloChalkTalk"/>
                <a:cs typeface="HelloChalkTalk"/>
              </a:rPr>
              <a:t>SW: Southwest</a:t>
            </a:r>
          </a:p>
          <a:p>
            <a:endParaRPr lang="en-US" sz="2800" dirty="0">
              <a:latin typeface="HelloChalkTalk"/>
              <a:cs typeface="HelloChalkTalk"/>
            </a:endParaRPr>
          </a:p>
          <a:p>
            <a:r>
              <a:rPr lang="en-US" sz="2800" dirty="0">
                <a:latin typeface="HelloChalkTalk"/>
                <a:cs typeface="HelloChalkTalk"/>
              </a:rPr>
              <a:t>SE: Southeast</a:t>
            </a:r>
          </a:p>
          <a:p>
            <a:endParaRPr lang="en-US" sz="2800" dirty="0">
              <a:latin typeface="HelloChalkTalk"/>
              <a:cs typeface="HelloChalkTalk"/>
            </a:endParaRPr>
          </a:p>
          <a:p>
            <a:pPr marL="0" indent="0">
              <a:buNone/>
            </a:pPr>
            <a:r>
              <a:rPr lang="en-US" sz="2800" dirty="0">
                <a:latin typeface="HelloChalkTalk"/>
                <a:cs typeface="HelloChalkTalk"/>
              </a:rPr>
              <a:t>All of the above are intermediate directions.  Sometimes these will appear on a map too!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Compass Rose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00" y="2026793"/>
            <a:ext cx="3280111" cy="3651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3464" y="49035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97543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HelloChalkTalk"/>
                <a:cs typeface="HelloChalkTalk"/>
              </a:rPr>
              <a:t>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HelloChalkTalk"/>
                <a:cs typeface="HelloChalkTalk"/>
              </a:rPr>
              <a:t>Physical: What a place is made of by nature</a:t>
            </a:r>
          </a:p>
          <a:p>
            <a:pPr marL="457200" lvl="1" indent="0">
              <a:buNone/>
            </a:pPr>
            <a:r>
              <a:rPr lang="en-US" sz="3200" dirty="0">
                <a:latin typeface="HelloChalkTalk"/>
                <a:cs typeface="HelloChalkTalk"/>
              </a:rPr>
              <a:t>Examples: Landforms, bodies of water, climate</a:t>
            </a:r>
            <a:r>
              <a:rPr lang="en-US" dirty="0"/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3464" y="6430854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51" y="4243228"/>
            <a:ext cx="3196198" cy="21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3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" y="36305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loChalkTalk"/>
                <a:cs typeface="HelloChalkTalk"/>
              </a:rPr>
              <a:t>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22" y="2079499"/>
            <a:ext cx="7408333" cy="3450696"/>
          </a:xfrm>
        </p:spPr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Human: Place made by humans</a:t>
            </a:r>
          </a:p>
          <a:p>
            <a:pPr lvl="1"/>
            <a:r>
              <a:rPr lang="en-US" dirty="0">
                <a:latin typeface="HelloChalkTalk"/>
                <a:cs typeface="HelloChalkTalk"/>
              </a:rPr>
              <a:t>Examples: Houses, bridges, parks</a:t>
            </a:r>
          </a:p>
        </p:txBody>
      </p:sp>
      <p:pic>
        <p:nvPicPr>
          <p:cNvPr id="4100" name="Picture 4" descr="C:\Users\Emily Kairis\AppData\Local\Microsoft\Windows\Temporary Internet Files\Content.IE5\QDKI7S1G\MP900262829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88" y="1143000"/>
            <a:ext cx="28773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3464" y="6421612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7160" y="2922775"/>
            <a:ext cx="3175000" cy="2768600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795" y="4198444"/>
            <a:ext cx="4116322" cy="26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HelloChalkTalk"/>
                <a:cs typeface="HelloChalkTalk"/>
              </a:rPr>
              <a:t>Represents actual </a:t>
            </a:r>
          </a:p>
          <a:p>
            <a:pPr marL="0" indent="0">
              <a:buNone/>
            </a:pPr>
            <a:r>
              <a:rPr lang="en-US" sz="4400" dirty="0">
                <a:latin typeface="HelloChalkTalk"/>
                <a:cs typeface="HelloChalkTalk"/>
              </a:rPr>
              <a:t>  places on a map</a:t>
            </a:r>
          </a:p>
          <a:p>
            <a:r>
              <a:rPr lang="en-US" sz="4400" dirty="0">
                <a:latin typeface="HelloChalkTalk"/>
                <a:cs typeface="HelloChalkTalk"/>
              </a:rPr>
              <a:t>These can be restaurants, gas stations, restrooms, waterways, parks,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latin typeface="HelloChalkTalk"/>
                <a:cs typeface="HelloChalkTalk"/>
              </a:rPr>
              <a:t>Symbols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32" y="1998733"/>
            <a:ext cx="1975668" cy="1975668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326" y="5237089"/>
            <a:ext cx="1529267" cy="1529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6732" y="6397024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49500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mbols 1.tif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28" b="-14128"/>
          <a:stretch>
            <a:fillRect/>
          </a:stretch>
        </p:blipFill>
        <p:spPr>
          <a:xfrm>
            <a:off x="122096" y="2205022"/>
            <a:ext cx="9021904" cy="40668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HelloChalkTalk"/>
                <a:cs typeface="HelloChalkTalk"/>
              </a:rPr>
              <a:t>What symbols do you see on this map?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2009" y="6348908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270854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ding maps.tif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86" r="-19486"/>
          <a:stretch>
            <a:fillRect/>
          </a:stretch>
        </p:blipFill>
        <p:spPr>
          <a:xfrm>
            <a:off x="-1442345" y="1868175"/>
            <a:ext cx="12275614" cy="45351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loChalkTalk"/>
                <a:cs typeface="HelloChalkTalk"/>
              </a:rPr>
              <a:t>Can you find the key on this map? The compass?  The map scale?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3464" y="6488668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65622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" y="2079631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HelloChalkTalk"/>
                <a:cs typeface="HelloChalkTalk"/>
              </a:rPr>
              <a:t>Latitude and longitude are imaginary lines used to identify absolute location on the earth’s surface.</a:t>
            </a:r>
          </a:p>
          <a:p>
            <a:pPr marL="0" indent="0">
              <a:buNone/>
            </a:pPr>
            <a:endParaRPr lang="en-US" sz="3600" dirty="0">
              <a:latin typeface="HelloChalkTalk"/>
              <a:cs typeface="HelloChalkTalk"/>
            </a:endParaRPr>
          </a:p>
          <a:p>
            <a:r>
              <a:rPr lang="en-US" sz="3600" dirty="0">
                <a:latin typeface="HelloChalkTalk"/>
                <a:cs typeface="HelloChalkTalk"/>
              </a:rPr>
              <a:t>Latitude and longitude lines intersect with each other creating a grid that allows us to identify the absolute location of places using coordinates.</a:t>
            </a:r>
          </a:p>
          <a:p>
            <a:endParaRPr lang="en-US" sz="4000" dirty="0">
              <a:latin typeface="HelloChalkTalk"/>
              <a:cs typeface="HelloChalkTalk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" y="284659"/>
            <a:ext cx="8229600" cy="1252728"/>
          </a:xfrm>
        </p:spPr>
        <p:txBody>
          <a:bodyPr>
            <a:noAutofit/>
          </a:bodyPr>
          <a:lstStyle/>
          <a:p>
            <a:r>
              <a:rPr lang="en-US" sz="6000" dirty="0">
                <a:latin typeface="HelloChalkTalk"/>
                <a:cs typeface="HelloChalkTalk"/>
              </a:rPr>
              <a:t>Latitude and Longitude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058" y="4785058"/>
            <a:ext cx="2072942" cy="2072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3400" y="6488668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79346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613" y="5793271"/>
            <a:ext cx="7408333" cy="345069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loChalkTalk"/>
                <a:cs typeface="HelloChalkTalk"/>
              </a:rPr>
              <a:t>Latitude measures distance north and south of the earth’s equator.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elloChalkTalk"/>
                <a:cs typeface="HelloChalkTalk"/>
              </a:rPr>
              <a:t>Latitude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58" y="1591056"/>
            <a:ext cx="4309671" cy="4059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6331" y="6471581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311002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949053"/>
            <a:ext cx="7408333" cy="345069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loChalkTalk"/>
                <a:cs typeface="HelloChalkTalk"/>
              </a:rPr>
              <a:t>Longitude measures distance east and west of the prime meridian.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HelloChalkTalk"/>
                <a:cs typeface="HelloChalkTalk"/>
              </a:rPr>
              <a:t>Longitude 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084" y="1716497"/>
            <a:ext cx="3355952" cy="3542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3464" y="6487261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21283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8467" y="2145238"/>
            <a:ext cx="7408333" cy="3450696"/>
          </a:xfrm>
        </p:spPr>
        <p:txBody>
          <a:bodyPr/>
          <a:lstStyle/>
          <a:p>
            <a:r>
              <a:rPr lang="en-US" sz="2800" dirty="0">
                <a:latin typeface="HelloChalkTalk"/>
                <a:cs typeface="HelloChalkTalk"/>
              </a:rPr>
              <a:t>Shows people where things are</a:t>
            </a:r>
          </a:p>
          <a:p>
            <a:r>
              <a:rPr lang="en-US" sz="2800" dirty="0">
                <a:latin typeface="HelloChalkTalk"/>
                <a:cs typeface="HelloChalkTalk"/>
              </a:rPr>
              <a:t>Can include information on population, types of land, resources, etc.</a:t>
            </a:r>
          </a:p>
          <a:p>
            <a:r>
              <a:rPr lang="en-US" sz="2800" dirty="0">
                <a:latin typeface="HelloChalkTalk"/>
                <a:cs typeface="HelloChalkTalk"/>
              </a:rPr>
              <a:t>They show you how to get to places you want to go.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HelloChalkTalk"/>
                <a:cs typeface="HelloChalkTalk"/>
              </a:rPr>
              <a:t>Why are maps helpful?</a:t>
            </a:r>
          </a:p>
        </p:txBody>
      </p:sp>
      <p:pic>
        <p:nvPicPr>
          <p:cNvPr id="7" name="Picture 6" descr="Doodle_Arrow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080">
            <a:off x="6516624" y="4295648"/>
            <a:ext cx="2170176" cy="1755648"/>
          </a:xfrm>
          <a:prstGeom prst="rect">
            <a:avLst/>
          </a:prstGeom>
        </p:spPr>
      </p:pic>
      <p:pic>
        <p:nvPicPr>
          <p:cNvPr id="8" name="Picture 7" descr="Doodle_Arrow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7" y="5010718"/>
            <a:ext cx="2389632" cy="1170432"/>
          </a:xfrm>
          <a:prstGeom prst="rect">
            <a:avLst/>
          </a:prstGeom>
        </p:spPr>
      </p:pic>
      <p:pic>
        <p:nvPicPr>
          <p:cNvPr id="9" name="Picture 8" descr="Doodle_Arro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9000" y="3967281"/>
            <a:ext cx="2267712" cy="2243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03801" y="6331365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367746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asy Credit Button2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45" r="-57345"/>
          <a:stretch>
            <a:fillRect/>
          </a:stretch>
        </p:blipFill>
        <p:spPr>
          <a:xfrm>
            <a:off x="3345275" y="1591056"/>
            <a:ext cx="3883731" cy="18089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the following:</a:t>
            </a:r>
          </a:p>
        </p:txBody>
      </p:sp>
      <p:pic>
        <p:nvPicPr>
          <p:cNvPr id="4" name="Picture 3" descr="MadClipsFactoryButton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1" y="2193048"/>
            <a:ext cx="2684707" cy="2397991"/>
          </a:xfrm>
          <a:prstGeom prst="rect">
            <a:avLst/>
          </a:prstGeom>
        </p:spPr>
      </p:pic>
      <p:pic>
        <p:nvPicPr>
          <p:cNvPr id="6" name="Picture 5" descr="Chadelel's Design STORE BUTTON 2014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04" y="3699593"/>
            <a:ext cx="2176181" cy="3062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521" y="4923491"/>
            <a:ext cx="573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loChalkTalk"/>
                <a:cs typeface="HelloChalkTalk"/>
              </a:rPr>
              <a:t>Check out their TPT stores!</a:t>
            </a:r>
          </a:p>
          <a:p>
            <a:r>
              <a:rPr lang="en-US" dirty="0">
                <a:latin typeface="HelloChalkTalk"/>
                <a:cs typeface="HelloChalkTalk"/>
              </a:rPr>
              <a:t>Other images are hyperlinked to their website.</a:t>
            </a:r>
          </a:p>
          <a:p>
            <a:endParaRPr lang="en-US" dirty="0">
              <a:latin typeface="HelloChalkTalk"/>
              <a:cs typeface="HelloChalkTal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5707" y="6392449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261321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591056"/>
            <a:ext cx="9144000" cy="526694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>
                <a:latin typeface="HelloChalkTalk"/>
                <a:cs typeface="HelloChalkTalk"/>
              </a:rPr>
              <a:t>Thank you for downloading my product!</a:t>
            </a:r>
          </a:p>
          <a:p>
            <a:pPr algn="ctr"/>
            <a:endParaRPr lang="en-US" dirty="0">
              <a:latin typeface="HelloChalkTalk"/>
              <a:cs typeface="HelloChalkTalk"/>
            </a:endParaRPr>
          </a:p>
          <a:p>
            <a:pPr algn="ctr"/>
            <a:r>
              <a:rPr lang="en-US" dirty="0">
                <a:latin typeface="HelloChalkTalk"/>
                <a:cs typeface="HelloChalkTalk"/>
              </a:rPr>
              <a:t>Acknowledgements and Terms  of Use:</a:t>
            </a:r>
          </a:p>
          <a:p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Please e-mail me at </a:t>
            </a:r>
            <a:r>
              <a:rPr lang="en-US" dirty="0">
                <a:latin typeface="HelloChalkTalk"/>
                <a:cs typeface="HelloChalkTalk"/>
                <a:hlinkClick r:id="rId2"/>
              </a:rPr>
              <a:t>misskshistory@gmail.com</a:t>
            </a:r>
            <a:r>
              <a:rPr lang="en-US" dirty="0">
                <a:latin typeface="HelloChalkTalk"/>
                <a:cs typeface="HelloChalkTalk"/>
              </a:rPr>
              <a:t> if you have any questions or concerns about the product. </a:t>
            </a:r>
          </a:p>
          <a:p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I love hearing your feedback! </a:t>
            </a:r>
          </a:p>
          <a:p>
            <a:r>
              <a:rPr lang="en-US" dirty="0">
                <a:latin typeface="HelloChalkTalk"/>
                <a:cs typeface="HelloChalkTalk"/>
              </a:rPr>
              <a:t>Please take a moment to let me know how this product works for you and your students.  </a:t>
            </a:r>
          </a:p>
          <a:p>
            <a:r>
              <a:rPr lang="en-US" dirty="0">
                <a:latin typeface="HelloChalkTalk"/>
                <a:cs typeface="HelloChalkTalk"/>
              </a:rPr>
              <a:t>Please respect that this document is for one classroom only (both digital and print).</a:t>
            </a:r>
          </a:p>
          <a:p>
            <a:r>
              <a:rPr lang="en-US" dirty="0">
                <a:latin typeface="HelloChalkTalk"/>
                <a:cs typeface="HelloChalkTalk"/>
              </a:rPr>
              <a:t>Like the PowerPoint?  Download the bundle on my TPT store!</a:t>
            </a:r>
          </a:p>
          <a:p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My TPT store:   </a:t>
            </a:r>
            <a:r>
              <a:rPr lang="en-US" dirty="0">
                <a:latin typeface="HelloChalkTalk"/>
                <a:cs typeface="HelloChalkTalk"/>
                <a:hlinkClick r:id="rId3"/>
              </a:rPr>
              <a:t>https://www.teacherspayteachers.com/Store/Miss-Ks-History </a:t>
            </a:r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My Blog: </a:t>
            </a:r>
            <a:r>
              <a:rPr lang="en-US" dirty="0">
                <a:latin typeface="HelloChalkTalk"/>
                <a:cs typeface="HelloChalkTalk"/>
                <a:hlinkClick r:id="rId4"/>
              </a:rPr>
              <a:t>http://misskshistory.blogspot.com</a:t>
            </a:r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My Store Facebook page: </a:t>
            </a:r>
            <a:r>
              <a:rPr lang="en-US" dirty="0">
                <a:latin typeface="HelloChalkTalk"/>
                <a:cs typeface="HelloChalkTalk"/>
                <a:hlinkClick r:id="rId5"/>
              </a:rPr>
              <a:t>https://www.facebook.com/misskshistory?ref=aymt_homepage_panel</a:t>
            </a:r>
            <a:endParaRPr lang="en-US" dirty="0">
              <a:latin typeface="HelloChalkTalk"/>
              <a:cs typeface="HelloChalkTalk"/>
            </a:endParaRPr>
          </a:p>
          <a:p>
            <a:pPr marL="0" indent="0">
              <a:buNone/>
            </a:pPr>
            <a:endParaRPr lang="en-US" dirty="0">
              <a:latin typeface="HelloChalkTalk"/>
              <a:cs typeface="HelloChalkTalk"/>
            </a:endParaRPr>
          </a:p>
          <a:p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Please note that the ideas found in this document are all the intellectual ideas of mine.  Please feel free to show samples on your blog and/or classroom websites.  I do ask that you credit me by linking to my TPT store.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 and</a:t>
            </a:r>
            <a:br>
              <a:rPr lang="en-US" dirty="0"/>
            </a:br>
            <a:r>
              <a:rPr lang="en-US" dirty="0"/>
              <a:t>Terms of 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6332" y="6364636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4712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Relative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67833" y="2075965"/>
            <a:ext cx="7408333" cy="3450696"/>
          </a:xfrm>
        </p:spPr>
        <p:txBody>
          <a:bodyPr/>
          <a:lstStyle/>
          <a:p>
            <a:r>
              <a:rPr lang="en-US" b="1" dirty="0">
                <a:latin typeface="HelloChalkTalk"/>
                <a:cs typeface="HelloChalkTalk"/>
              </a:rPr>
              <a:t>Location of a place in relationship to other places.</a:t>
            </a:r>
          </a:p>
          <a:p>
            <a:r>
              <a:rPr lang="en-US" dirty="0">
                <a:latin typeface="HelloChalkTalk"/>
                <a:cs typeface="HelloChalkTalk"/>
              </a:rPr>
              <a:t>Your home has a relative location. Where is it located in relation to schools, stores, and convenient transportation?</a:t>
            </a:r>
          </a:p>
        </p:txBody>
      </p:sp>
      <p:pic>
        <p:nvPicPr>
          <p:cNvPr id="1029" name="Picture 5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1047">
            <a:off x="6644230" y="4114799"/>
            <a:ext cx="2209800" cy="22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mily Kairis\AppData\Local\Microsoft\Windows\Temporary Internet Files\Content.IE5\H4MIHPQ7\MC900149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141">
            <a:off x="152400" y="4557604"/>
            <a:ext cx="2667000" cy="19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mily Kairis\AppData\Local\Microsoft\Windows\Temporary Internet Files\Content.IE5\DSKVL1G4\MC9000144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4" y="4358945"/>
            <a:ext cx="1322222" cy="18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3464" y="6431695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9009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Map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467" y="2142159"/>
            <a:ext cx="7408333" cy="3450696"/>
          </a:xfrm>
        </p:spPr>
        <p:txBody>
          <a:bodyPr/>
          <a:lstStyle/>
          <a:p>
            <a:r>
              <a:rPr lang="en-US" b="1" dirty="0">
                <a:latin typeface="HelloChalkTalk"/>
                <a:cs typeface="HelloChalkTalk"/>
              </a:rPr>
              <a:t>Allows you to measure distances between places on a map.</a:t>
            </a:r>
          </a:p>
        </p:txBody>
      </p:sp>
      <p:pic>
        <p:nvPicPr>
          <p:cNvPr id="2050" name="Picture 2" descr="C:\Users\Emily Kairis\AppData\Local\Microsoft\Windows\Temporary Internet Files\Content.IE5\DSKVL1G4\MP900382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09" y="3062129"/>
            <a:ext cx="5257800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3464" y="6448368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61617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67466"/>
            <a:ext cx="9143999" cy="345069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loChalkTalk"/>
                <a:cs typeface="HelloChalkTalk"/>
              </a:rPr>
              <a:t>Shows the relationship of the distance on the land with the specific map  </a:t>
            </a:r>
          </a:p>
          <a:p>
            <a:r>
              <a:rPr lang="en-US" sz="3600" dirty="0">
                <a:latin typeface="HelloChalkTalk"/>
                <a:cs typeface="HelloChalkTalk"/>
              </a:rPr>
              <a:t>Example: 1-inch = 1 mile</a:t>
            </a:r>
          </a:p>
          <a:p>
            <a:r>
              <a:rPr lang="en-US" sz="3600" dirty="0">
                <a:latin typeface="HelloChalkTalk"/>
                <a:cs typeface="HelloChalkTalk"/>
              </a:rPr>
              <a:t>Every map has </a:t>
            </a:r>
            <a:r>
              <a:rPr lang="en-US" sz="4000" dirty="0">
                <a:latin typeface="HelloChalkTalk"/>
                <a:cs typeface="HelloChalkTalk"/>
              </a:rPr>
              <a:t>a scale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>
                <a:latin typeface="HelloChalkTalk"/>
                <a:cs typeface="HelloChalkTalk"/>
              </a:rPr>
              <a:t>Map Scales</a:t>
            </a:r>
          </a:p>
        </p:txBody>
      </p:sp>
      <p:pic>
        <p:nvPicPr>
          <p:cNvPr id="4" name="Picture 3" descr="map sca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21" y="4782966"/>
            <a:ext cx="4525241" cy="1670391"/>
          </a:xfrm>
          <a:prstGeom prst="rect">
            <a:avLst/>
          </a:prstGeom>
        </p:spPr>
      </p:pic>
      <p:pic>
        <p:nvPicPr>
          <p:cNvPr id="6" name="Picture 5" descr="Doodle_Arrow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5586019"/>
            <a:ext cx="1327556" cy="867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108" y="5586019"/>
            <a:ext cx="150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loChalkTalk"/>
                <a:cs typeface="HelloChalkTalk"/>
              </a:rPr>
              <a:t>Map Scale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3463" y="6451949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299565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8849" y="2518668"/>
            <a:ext cx="276515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loChalkTalk"/>
                <a:cs typeface="HelloChalkTalk"/>
              </a:rPr>
              <a:t>Where is the scale on this map of Ohio?</a:t>
            </a:r>
            <a:endParaRPr lang="en-US" sz="40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4" y="681622"/>
            <a:ext cx="5690994" cy="50730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8849" y="6239196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45983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or 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54365"/>
            <a:ext cx="7408333" cy="3450696"/>
          </a:xfrm>
        </p:spPr>
        <p:txBody>
          <a:bodyPr/>
          <a:lstStyle/>
          <a:p>
            <a:r>
              <a:rPr lang="en-US" dirty="0"/>
              <a:t>Explains what the symbols on a map represent.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egend.tif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3" y="3054812"/>
            <a:ext cx="6694363" cy="322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96264" y="6095946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24785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2275" y="2334233"/>
            <a:ext cx="3822192" cy="344728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HelloChalkTalk"/>
                <a:cs typeface="HelloChalkTalk"/>
              </a:rPr>
              <a:t>Also known as legends</a:t>
            </a:r>
          </a:p>
          <a:p>
            <a:pPr marL="0" indent="0">
              <a:buNone/>
            </a:pPr>
            <a:endParaRPr lang="en-US" dirty="0">
              <a:latin typeface="HelloChalkTalk"/>
              <a:cs typeface="HelloChalkTalk"/>
            </a:endParaRPr>
          </a:p>
          <a:p>
            <a:pPr marL="0" indent="0">
              <a:buNone/>
            </a:pPr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Shows different symbols for that specific map</a:t>
            </a:r>
          </a:p>
          <a:p>
            <a:endParaRPr lang="en-US" dirty="0">
              <a:latin typeface="HelloChalkTalk"/>
              <a:cs typeface="HelloChalkTalk"/>
            </a:endParaRPr>
          </a:p>
          <a:p>
            <a:r>
              <a:rPr lang="en-US" dirty="0">
                <a:latin typeface="HelloChalkTalk"/>
                <a:cs typeface="HelloChalkTalk"/>
              </a:rPr>
              <a:t>For example, a flower represents, “Botanical Garden” on this map</a:t>
            </a:r>
          </a:p>
          <a:p>
            <a:endParaRPr lang="en-US" dirty="0">
              <a:latin typeface="HelloChalkTalk"/>
              <a:cs typeface="HelloChalkTalk"/>
            </a:endParaRPr>
          </a:p>
        </p:txBody>
      </p:sp>
      <p:pic>
        <p:nvPicPr>
          <p:cNvPr id="7" name="Content Placeholder 6" descr="key.tiff">
            <a:hlinkClick r:id="rId2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64" b="-22564"/>
          <a:stretch>
            <a:fillRect/>
          </a:stretch>
        </p:blipFill>
        <p:spPr>
          <a:xfrm>
            <a:off x="0" y="1511151"/>
            <a:ext cx="5079564" cy="5346849"/>
          </a:xfrm>
        </p:spPr>
      </p:pic>
      <p:sp>
        <p:nvSpPr>
          <p:cNvPr id="8" name="Rectangle 7"/>
          <p:cNvSpPr/>
          <p:nvPr/>
        </p:nvSpPr>
        <p:spPr>
          <a:xfrm>
            <a:off x="438363" y="6192157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90852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ChalkTalk"/>
                <a:cs typeface="HelloChalkTalk"/>
              </a:rPr>
              <a:t>Compass Rose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loChalkTalk"/>
                <a:cs typeface="HelloChalkTalk"/>
              </a:rPr>
              <a:t>Every map has a compass rose</a:t>
            </a:r>
          </a:p>
          <a:p>
            <a:r>
              <a:rPr lang="en-US" dirty="0">
                <a:latin typeface="HelloChalkTalk"/>
                <a:cs typeface="HelloChalkTalk"/>
              </a:rPr>
              <a:t>Shows: North, East, South, West </a:t>
            </a:r>
          </a:p>
          <a:p>
            <a:r>
              <a:rPr lang="en-US" dirty="0">
                <a:latin typeface="HelloChalkTalk"/>
                <a:cs typeface="HelloChalkTalk"/>
              </a:rPr>
              <a:t>Use the compass rose to give directions and find locations on a map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7573" b="757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6574976" y="6317596"/>
            <a:ext cx="23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Miss K’s History 2015</a:t>
            </a:r>
          </a:p>
        </p:txBody>
      </p:sp>
    </p:spTree>
    <p:extLst>
      <p:ext uri="{BB962C8B-B14F-4D97-AF65-F5344CB8AC3E}">
        <p14:creationId xmlns:p14="http://schemas.microsoft.com/office/powerpoint/2010/main" val="156129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0" ma:contentTypeDescription="Create a new document." ma:contentTypeScope="" ma:versionID="9e7a6189f4378912e73d21dc187f5892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4e65e392bc3a424f66994d69627085ea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7E88C5A-93ED-4C26-821E-ABFE87AC7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6AAEEF-A92D-4D6F-85D2-BFA575CB72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E0DD6-F354-46FA-AB53-3CB4455ECC5B}">
  <ds:schemaRefs>
    <ds:schemaRef ds:uri="http://schemas.microsoft.com/office/2006/metadata/properties"/>
    <ds:schemaRef ds:uri="http://schemas.microsoft.com/office/2006/documentManagement/types"/>
    <ds:schemaRef ds:uri="9e8ad7e1-9272-417f-8f4d-a2520418905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3c974fd-2bc7-4d33-a8ba-109c3edddd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139</TotalTime>
  <Words>708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Candara</vt:lpstr>
      <vt:lpstr>HelloChalkTalk</vt:lpstr>
      <vt:lpstr>Symbol</vt:lpstr>
      <vt:lpstr>Waveform</vt:lpstr>
      <vt:lpstr>Maps</vt:lpstr>
      <vt:lpstr>Why are maps helpful?</vt:lpstr>
      <vt:lpstr>Relative Location</vt:lpstr>
      <vt:lpstr>Map Scale</vt:lpstr>
      <vt:lpstr>Map Scales</vt:lpstr>
      <vt:lpstr>PowerPoint Presentation</vt:lpstr>
      <vt:lpstr>Key or Legend</vt:lpstr>
      <vt:lpstr>Keys</vt:lpstr>
      <vt:lpstr>Compass Rose</vt:lpstr>
      <vt:lpstr>Cardinal Directions</vt:lpstr>
      <vt:lpstr>Compass Rose</vt:lpstr>
      <vt:lpstr>Physical and Human Characteristics</vt:lpstr>
      <vt:lpstr>Physical and Human Characteristics</vt:lpstr>
      <vt:lpstr>Symbols</vt:lpstr>
      <vt:lpstr>What symbols do you see on this map?</vt:lpstr>
      <vt:lpstr>Can you find the key on this map? The compass?  The map scale? </vt:lpstr>
      <vt:lpstr>Latitude and Longitude</vt:lpstr>
      <vt:lpstr>Latitude</vt:lpstr>
      <vt:lpstr>Longitude </vt:lpstr>
      <vt:lpstr>Thanks to the following:</vt:lpstr>
      <vt:lpstr>Acknowledgement and Terms of Use</vt:lpstr>
    </vt:vector>
  </TitlesOfParts>
  <Company>Cleveland Heights-University Heights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dc:creator>Emily Kairis</dc:creator>
  <cp:lastModifiedBy>Rikki Stewart</cp:lastModifiedBy>
  <cp:revision>41</cp:revision>
  <dcterms:created xsi:type="dcterms:W3CDTF">2015-07-04T01:46:28Z</dcterms:created>
  <dcterms:modified xsi:type="dcterms:W3CDTF">2019-08-04T22:36:07Z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0x01010043237E35D132844D9AA617FDCBE326D3</vt:lpwstr>
  </property>
</Properties>
</file>