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handoutMasterIdLst>
    <p:handoutMasterId r:id="rId26"/>
  </p:handoutMasterIdLst>
  <p:sldIdLst>
    <p:sldId id="261" r:id="rId7"/>
    <p:sldId id="264" r:id="rId8"/>
    <p:sldId id="257" r:id="rId9"/>
    <p:sldId id="278" r:id="rId10"/>
    <p:sldId id="268" r:id="rId11"/>
    <p:sldId id="265" r:id="rId12"/>
    <p:sldId id="262" r:id="rId13"/>
    <p:sldId id="279" r:id="rId14"/>
    <p:sldId id="269" r:id="rId15"/>
    <p:sldId id="270" r:id="rId16"/>
    <p:sldId id="271" r:id="rId17"/>
    <p:sldId id="266" r:id="rId18"/>
    <p:sldId id="259" r:id="rId19"/>
    <p:sldId id="280" r:id="rId20"/>
    <p:sldId id="272" r:id="rId21"/>
    <p:sldId id="274" r:id="rId22"/>
    <p:sldId id="277" r:id="rId23"/>
    <p:sldId id="281" r:id="rId24"/>
    <p:sldId id="282" r:id="rId25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33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07802-DC47-4580-A4E1-E8F9A34EFF0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3D06D-A2ED-488C-A759-2BF2D27FD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00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8E64-1566-4FB7-B2F8-555CD3E954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ABB8-A0AE-48E7-85D2-C6D4FD11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4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8E64-1566-4FB7-B2F8-555CD3E954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ABB8-A0AE-48E7-85D2-C6D4FD11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8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8E64-1566-4FB7-B2F8-555CD3E954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ABB8-A0AE-48E7-85D2-C6D4FD11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75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AD8E64-1566-4FB7-B2F8-555CD3E954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F0ABB8-A0AE-48E7-85D2-C6D4FD11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78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AD8E64-1566-4FB7-B2F8-555CD3E954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F0ABB8-A0AE-48E7-85D2-C6D4FD11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49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AD8E64-1566-4FB7-B2F8-555CD3E954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F0ABB8-A0AE-48E7-85D2-C6D4FD11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68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AD8E64-1566-4FB7-B2F8-555CD3E954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F0ABB8-A0AE-48E7-85D2-C6D4FD11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39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AD8E64-1566-4FB7-B2F8-555CD3E954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F0ABB8-A0AE-48E7-85D2-C6D4FD11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93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AD8E64-1566-4FB7-B2F8-555CD3E954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F0ABB8-A0AE-48E7-85D2-C6D4FD11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25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AD8E64-1566-4FB7-B2F8-555CD3E954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F0ABB8-A0AE-48E7-85D2-C6D4FD11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97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AD8E64-1566-4FB7-B2F8-555CD3E954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F0ABB8-A0AE-48E7-85D2-C6D4FD11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7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8E64-1566-4FB7-B2F8-555CD3E954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ABB8-A0AE-48E7-85D2-C6D4FD11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78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AD8E64-1566-4FB7-B2F8-555CD3E954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F0ABB8-A0AE-48E7-85D2-C6D4FD11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86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AD8E64-1566-4FB7-B2F8-555CD3E954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F0ABB8-A0AE-48E7-85D2-C6D4FD11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75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AD8E64-1566-4FB7-B2F8-555CD3E954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F0ABB8-A0AE-48E7-85D2-C6D4FD11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78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AD8E64-1566-4FB7-B2F8-555CD3E954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F0ABB8-A0AE-48E7-85D2-C6D4FD11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49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AD8E64-1566-4FB7-B2F8-555CD3E954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F0ABB8-A0AE-48E7-85D2-C6D4FD11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68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AD8E64-1566-4FB7-B2F8-555CD3E954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F0ABB8-A0AE-48E7-85D2-C6D4FD11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39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AD8E64-1566-4FB7-B2F8-555CD3E954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F0ABB8-A0AE-48E7-85D2-C6D4FD11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93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AD8E64-1566-4FB7-B2F8-555CD3E954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F0ABB8-A0AE-48E7-85D2-C6D4FD11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25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AD8E64-1566-4FB7-B2F8-555CD3E954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F0ABB8-A0AE-48E7-85D2-C6D4FD11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97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AD8E64-1566-4FB7-B2F8-555CD3E954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F0ABB8-A0AE-48E7-85D2-C6D4FD11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7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8E64-1566-4FB7-B2F8-555CD3E954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ABB8-A0AE-48E7-85D2-C6D4FD11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49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AD8E64-1566-4FB7-B2F8-555CD3E954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F0ABB8-A0AE-48E7-85D2-C6D4FD11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86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AD8E64-1566-4FB7-B2F8-555CD3E954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F0ABB8-A0AE-48E7-85D2-C6D4FD11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7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8E64-1566-4FB7-B2F8-555CD3E954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ABB8-A0AE-48E7-85D2-C6D4FD11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68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8E64-1566-4FB7-B2F8-555CD3E954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ABB8-A0AE-48E7-85D2-C6D4FD11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3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8E64-1566-4FB7-B2F8-555CD3E954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ABB8-A0AE-48E7-85D2-C6D4FD11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9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8E64-1566-4FB7-B2F8-555CD3E954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ABB8-A0AE-48E7-85D2-C6D4FD11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2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8E64-1566-4FB7-B2F8-555CD3E954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ABB8-A0AE-48E7-85D2-C6D4FD11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9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8E64-1566-4FB7-B2F8-555CD3E954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ABB8-A0AE-48E7-85D2-C6D4FD11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7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D8E64-1566-4FB7-B2F8-555CD3E9549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0ABB8-A0AE-48E7-85D2-C6D4FD114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4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A.) Response A</a:t>
            </a: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B.) Response B</a:t>
            </a: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C.) Response C</a:t>
            </a: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D.) Response D</a:t>
            </a: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E.) Response E</a:t>
            </a: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  <p:extLst>
      <p:ext uri="{BB962C8B-B14F-4D97-AF65-F5344CB8AC3E}">
        <p14:creationId xmlns:p14="http://schemas.microsoft.com/office/powerpoint/2010/main" val="208154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154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5745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solidFill>
                  <a:srgbClr val="FF0000"/>
                </a:solidFill>
              </a:rPr>
              <a:t>Latin America Notes</a:t>
            </a:r>
          </a:p>
          <a:p>
            <a:pPr marL="0" indent="0" algn="ctr">
              <a:buNone/>
            </a:pP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133600"/>
            <a:ext cx="63817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38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597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3. On what common language are the </a:t>
            </a:r>
          </a:p>
          <a:p>
            <a:pPr marL="0" indent="0">
              <a:buNone/>
            </a:pPr>
            <a:r>
              <a:rPr lang="en-US" sz="3600" b="1" dirty="0"/>
              <a:t>     languages of Latin America based?</a:t>
            </a:r>
          </a:p>
          <a:p>
            <a:pPr marL="0" indent="0">
              <a:buNone/>
            </a:pPr>
            <a:r>
              <a:rPr lang="en-US" sz="3600" dirty="0"/>
              <a:t>	A. Spanish			C. ancient Latin</a:t>
            </a:r>
          </a:p>
          <a:p>
            <a:pPr marL="0" indent="0">
              <a:buNone/>
            </a:pPr>
            <a:r>
              <a:rPr lang="en-US" sz="3600" dirty="0"/>
              <a:t>	B. ancient German		D. Portuguese</a:t>
            </a: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 4. Which language category do Spanish and </a:t>
            </a:r>
          </a:p>
          <a:p>
            <a:pPr marL="0" indent="0">
              <a:buNone/>
            </a:pPr>
            <a:r>
              <a:rPr lang="en-US" sz="3600" b="1" dirty="0"/>
              <a:t>     Portuguese belong to?</a:t>
            </a:r>
          </a:p>
          <a:p>
            <a:pPr marL="0" indent="0">
              <a:buNone/>
            </a:pPr>
            <a:r>
              <a:rPr lang="en-US" sz="3600" dirty="0"/>
              <a:t>	A. Germanic			C. Slavic</a:t>
            </a:r>
          </a:p>
          <a:p>
            <a:pPr marL="0" indent="0">
              <a:buNone/>
            </a:pPr>
            <a:r>
              <a:rPr lang="en-US" sz="3600" dirty="0"/>
              <a:t>	B. Romance			D. Cyrillic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53160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597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5. Spanish and Portuguese are important in</a:t>
            </a:r>
          </a:p>
          <a:p>
            <a:pPr marL="0" indent="0">
              <a:buNone/>
            </a:pPr>
            <a:r>
              <a:rPr lang="en-US" sz="3600" b="1" dirty="0"/>
              <a:t>    Latin America because they are ____.</a:t>
            </a:r>
          </a:p>
          <a:p>
            <a:pPr marL="0" indent="0">
              <a:buNone/>
            </a:pPr>
            <a:r>
              <a:rPr lang="en-US" sz="3600" dirty="0"/>
              <a:t>	A. the only official languages</a:t>
            </a:r>
          </a:p>
          <a:p>
            <a:pPr marL="0" indent="0">
              <a:buNone/>
            </a:pPr>
            <a:r>
              <a:rPr lang="en-US" sz="3600" dirty="0"/>
              <a:t>	B. the 2 main languages spoken</a:t>
            </a:r>
          </a:p>
          <a:p>
            <a:pPr marL="0" indent="0">
              <a:buNone/>
            </a:pPr>
            <a:r>
              <a:rPr lang="en-US" sz="3600" dirty="0"/>
              <a:t>	C. spoken by everyone in Latin America</a:t>
            </a:r>
          </a:p>
          <a:p>
            <a:pPr marL="0" indent="0">
              <a:buNone/>
            </a:pPr>
            <a:r>
              <a:rPr lang="en-US" sz="3600" dirty="0"/>
              <a:t>	D. understood by everyone</a:t>
            </a:r>
          </a:p>
        </p:txBody>
      </p:sp>
    </p:spTree>
    <p:extLst>
      <p:ext uri="{BB962C8B-B14F-4D97-AF65-F5344CB8AC3E}">
        <p14:creationId xmlns:p14="http://schemas.microsoft.com/office/powerpoint/2010/main" val="2010248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dirty="0">
                <a:solidFill>
                  <a:srgbClr val="0070C0"/>
                </a:solidFill>
              </a:rPr>
              <a:t>What is it like?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981200"/>
            <a:ext cx="2969009" cy="2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46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-  very diverse</a:t>
            </a:r>
          </a:p>
          <a:p>
            <a:pPr>
              <a:buFontTx/>
              <a:buChar char="-"/>
            </a:pPr>
            <a:r>
              <a:rPr lang="en-US" sz="3600" dirty="0"/>
              <a:t>the countries all share similar histories and</a:t>
            </a:r>
          </a:p>
          <a:p>
            <a:pPr marL="0" indent="0">
              <a:buNone/>
            </a:pPr>
            <a:r>
              <a:rPr lang="en-US" sz="3600" dirty="0"/>
              <a:t>    cultures</a:t>
            </a:r>
          </a:p>
          <a:p>
            <a:pPr marL="0" indent="0">
              <a:buNone/>
            </a:pPr>
            <a:r>
              <a:rPr lang="en-US" sz="3600" dirty="0"/>
              <a:t>-  religion is mostly all Roman Catholic</a:t>
            </a:r>
          </a:p>
          <a:p>
            <a:pPr marL="0" indent="0">
              <a:buNone/>
            </a:pPr>
            <a:r>
              <a:rPr lang="en-US" sz="3600" dirty="0"/>
              <a:t>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971799"/>
            <a:ext cx="2933700" cy="345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64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15400" cy="5973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0070C0"/>
                </a:solidFill>
              </a:rPr>
              <a:t>Questions about notes: answers only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895600"/>
            <a:ext cx="29813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28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597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6. What is the most common religion of Latin</a:t>
            </a:r>
          </a:p>
          <a:p>
            <a:pPr marL="0" indent="0">
              <a:buNone/>
            </a:pPr>
            <a:r>
              <a:rPr lang="en-US" sz="3600" b="1" dirty="0"/>
              <a:t>     America?</a:t>
            </a:r>
          </a:p>
          <a:p>
            <a:pPr marL="0" indent="0">
              <a:buNone/>
            </a:pPr>
            <a:r>
              <a:rPr lang="en-US" sz="3600" dirty="0"/>
              <a:t>		A. Creole			C. Protestant</a:t>
            </a:r>
          </a:p>
          <a:p>
            <a:pPr marL="0" indent="0">
              <a:buNone/>
            </a:pPr>
            <a:r>
              <a:rPr lang="en-US" sz="3600" dirty="0"/>
              <a:t>		B. Aymara		D. Catholic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7431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91600" cy="655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7. Which is the BEST description for the region of Central and South America, Mexico and the Caribbean?</a:t>
            </a:r>
          </a:p>
          <a:p>
            <a:pPr marL="0" indent="0">
              <a:buNone/>
            </a:pPr>
            <a:r>
              <a:rPr lang="en-US" dirty="0"/>
              <a:t>A. The people all speak Latin.</a:t>
            </a:r>
          </a:p>
          <a:p>
            <a:pPr marL="0" indent="0">
              <a:buNone/>
            </a:pPr>
            <a:r>
              <a:rPr lang="en-US" dirty="0"/>
              <a:t>B. The countries share similar histories and </a:t>
            </a:r>
          </a:p>
          <a:p>
            <a:pPr marL="0" indent="0">
              <a:buNone/>
            </a:pPr>
            <a:r>
              <a:rPr lang="en-US" dirty="0"/>
              <a:t>     cultures.</a:t>
            </a:r>
          </a:p>
          <a:p>
            <a:pPr marL="0" indent="0">
              <a:buNone/>
            </a:pPr>
            <a:r>
              <a:rPr lang="en-US" dirty="0"/>
              <a:t>C. The people speak languages that come </a:t>
            </a:r>
            <a:r>
              <a:rPr lang="en-US"/>
              <a:t>from Latin.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D. The countries share similar histories and </a:t>
            </a:r>
          </a:p>
          <a:p>
            <a:pPr marL="0" indent="0">
              <a:buNone/>
            </a:pPr>
            <a:r>
              <a:rPr lang="en-US" dirty="0"/>
              <a:t>     cultures and speak languages based on Latin. </a:t>
            </a:r>
          </a:p>
        </p:txBody>
      </p:sp>
    </p:spTree>
    <p:extLst>
      <p:ext uri="{BB962C8B-B14F-4D97-AF65-F5344CB8AC3E}">
        <p14:creationId xmlns:p14="http://schemas.microsoft.com/office/powerpoint/2010/main" val="3674673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597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8. Summary Sentence:</a:t>
            </a:r>
          </a:p>
          <a:p>
            <a:pPr marL="0" indent="0">
              <a:buNone/>
            </a:pPr>
            <a:r>
              <a:rPr lang="en-US" sz="3600" b="1" dirty="0"/>
              <a:t>	Three things about Latin America are _______, _________, and _________.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0055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/>
              <a:t>Video questions to answer: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211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9. % of world’s population?</a:t>
            </a:r>
          </a:p>
          <a:p>
            <a:pPr marL="0" indent="0">
              <a:buNone/>
            </a:pPr>
            <a:r>
              <a:rPr lang="en-US" dirty="0"/>
              <a:t>10. 2 South American countries that speak Spanish?</a:t>
            </a:r>
          </a:p>
          <a:p>
            <a:pPr marL="0" indent="0">
              <a:buNone/>
            </a:pPr>
            <a:r>
              <a:rPr lang="en-US" dirty="0"/>
              <a:t>11. where Portuguese spoken?</a:t>
            </a:r>
          </a:p>
          <a:p>
            <a:pPr marL="0" indent="0">
              <a:buNone/>
            </a:pPr>
            <a:r>
              <a:rPr lang="en-US" dirty="0"/>
              <a:t>12. when discovered?</a:t>
            </a:r>
          </a:p>
        </p:txBody>
      </p:sp>
    </p:spTree>
    <p:extLst>
      <p:ext uri="{BB962C8B-B14F-4D97-AF65-F5344CB8AC3E}">
        <p14:creationId xmlns:p14="http://schemas.microsoft.com/office/powerpoint/2010/main" val="726618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gr24212_A_300k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2150" y="304800"/>
            <a:ext cx="7761288" cy="5821363"/>
          </a:xfrm>
        </p:spPr>
      </p:pic>
    </p:spTree>
    <p:extLst>
      <p:ext uri="{BB962C8B-B14F-4D97-AF65-F5344CB8AC3E}">
        <p14:creationId xmlns:p14="http://schemas.microsoft.com/office/powerpoint/2010/main" val="23783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dirty="0">
                <a:solidFill>
                  <a:srgbClr val="0070C0"/>
                </a:solidFill>
              </a:rPr>
              <a:t>What is Latin America?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971800"/>
            <a:ext cx="2969009" cy="2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91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770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400" dirty="0"/>
              <a:t>a region of the world (you won’t see it labeled</a:t>
            </a:r>
          </a:p>
          <a:p>
            <a:pPr marL="0" indent="0">
              <a:buNone/>
            </a:pPr>
            <a:r>
              <a:rPr lang="en-US" sz="3400" dirty="0"/>
              <a:t>    on a map or globe)</a:t>
            </a:r>
          </a:p>
          <a:p>
            <a:pPr marL="0" indent="0">
              <a:buNone/>
            </a:pPr>
            <a:r>
              <a:rPr lang="en-US" sz="3400" dirty="0"/>
              <a:t>- it includes:</a:t>
            </a:r>
          </a:p>
          <a:p>
            <a:pPr marL="0" indent="0">
              <a:buNone/>
            </a:pPr>
            <a:r>
              <a:rPr lang="en-US" sz="3400" dirty="0"/>
              <a:t>	- Mexico</a:t>
            </a:r>
          </a:p>
          <a:p>
            <a:pPr marL="0" indent="0">
              <a:buNone/>
            </a:pPr>
            <a:r>
              <a:rPr lang="en-US" sz="3400" dirty="0"/>
              <a:t>	- Central America, which has 7 countries</a:t>
            </a:r>
          </a:p>
          <a:p>
            <a:pPr marL="0" indent="0">
              <a:buNone/>
            </a:pPr>
            <a:r>
              <a:rPr lang="en-US" sz="3400" dirty="0"/>
              <a:t>	- South America, which has 12 countries</a:t>
            </a:r>
          </a:p>
          <a:p>
            <a:pPr marL="0" indent="0">
              <a:buNone/>
            </a:pPr>
            <a:r>
              <a:rPr lang="en-US" sz="3400" dirty="0"/>
              <a:t>	- islands in the Caribbean Sea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2422256" cy="302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23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15400" cy="5973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0070C0"/>
                </a:solidFill>
              </a:rPr>
              <a:t>Questions about notes: answers only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895600"/>
            <a:ext cx="29813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14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597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1. Which countries are included in the term</a:t>
            </a:r>
          </a:p>
          <a:p>
            <a:pPr marL="0" indent="0">
              <a:buNone/>
            </a:pPr>
            <a:r>
              <a:rPr lang="en-US" sz="3600" b="1" dirty="0"/>
              <a:t>     Latin America?</a:t>
            </a:r>
          </a:p>
          <a:p>
            <a:pPr marL="0" indent="0">
              <a:buNone/>
            </a:pPr>
            <a:r>
              <a:rPr lang="en-US" sz="3600" dirty="0"/>
              <a:t>	A. countries that speak Latin</a:t>
            </a:r>
          </a:p>
          <a:p>
            <a:pPr marL="0" indent="0">
              <a:buNone/>
            </a:pPr>
            <a:r>
              <a:rPr lang="en-US" sz="3600" dirty="0"/>
              <a:t>	B. countries in North America</a:t>
            </a:r>
          </a:p>
          <a:p>
            <a:pPr marL="0" indent="0">
              <a:buNone/>
            </a:pPr>
            <a:r>
              <a:rPr lang="en-US" sz="3600" dirty="0"/>
              <a:t>	C. countries in Central and South America</a:t>
            </a:r>
          </a:p>
          <a:p>
            <a:pPr marL="0" indent="0">
              <a:buNone/>
            </a:pPr>
            <a:r>
              <a:rPr lang="en-US" sz="3600" dirty="0"/>
              <a:t>	     and the Caribbean</a:t>
            </a:r>
          </a:p>
          <a:p>
            <a:pPr marL="0" indent="0">
              <a:buNone/>
            </a:pPr>
            <a:r>
              <a:rPr lang="en-US" sz="3600" dirty="0"/>
              <a:t>	D. countries in Central and South America</a:t>
            </a:r>
          </a:p>
          <a:p>
            <a:pPr marL="0" indent="0">
              <a:buNone/>
            </a:pPr>
            <a:r>
              <a:rPr lang="en-US" sz="3600" dirty="0"/>
              <a:t>	     but not in the Caribbean</a:t>
            </a:r>
          </a:p>
        </p:txBody>
      </p:sp>
    </p:spTree>
    <p:extLst>
      <p:ext uri="{BB962C8B-B14F-4D97-AF65-F5344CB8AC3E}">
        <p14:creationId xmlns:p14="http://schemas.microsoft.com/office/powerpoint/2010/main" val="1077267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dirty="0">
                <a:solidFill>
                  <a:srgbClr val="0070C0"/>
                </a:solidFill>
              </a:rPr>
              <a:t>Why is it called Latin America?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971800"/>
            <a:ext cx="2969009" cy="2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4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1722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- because the languages spoken there,</a:t>
            </a:r>
          </a:p>
          <a:p>
            <a:pPr marL="0" indent="0">
              <a:buNone/>
            </a:pPr>
            <a:r>
              <a:rPr lang="en-US" sz="3600" dirty="0"/>
              <a:t>   Spanish and Portuguese, are Romance</a:t>
            </a:r>
          </a:p>
          <a:p>
            <a:pPr marL="0" indent="0">
              <a:buNone/>
            </a:pPr>
            <a:r>
              <a:rPr lang="en-US" sz="3600" dirty="0"/>
              <a:t>   languages which came from the</a:t>
            </a:r>
          </a:p>
          <a:p>
            <a:pPr marL="0" indent="0">
              <a:buNone/>
            </a:pPr>
            <a:r>
              <a:rPr lang="en-US" sz="3600" dirty="0"/>
              <a:t>   Latin language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206" y="4265137"/>
            <a:ext cx="1981200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043874"/>
            <a:ext cx="3962400" cy="3512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725994"/>
            <a:ext cx="1846006" cy="184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5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15400" cy="5973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0070C0"/>
                </a:solidFill>
              </a:rPr>
              <a:t>Questions about notes: answers only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895600"/>
            <a:ext cx="29813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37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597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2. What are the 2 primary languages of Latin</a:t>
            </a:r>
          </a:p>
          <a:p>
            <a:pPr marL="0" indent="0">
              <a:buNone/>
            </a:pPr>
            <a:r>
              <a:rPr lang="en-US" sz="3600" b="1" dirty="0"/>
              <a:t>    America?</a:t>
            </a:r>
          </a:p>
          <a:p>
            <a:pPr marL="0" indent="0">
              <a:buNone/>
            </a:pPr>
            <a:r>
              <a:rPr lang="en-US" sz="3600" dirty="0"/>
              <a:t>		A. English and French	</a:t>
            </a:r>
          </a:p>
          <a:p>
            <a:pPr marL="0" indent="0">
              <a:buNone/>
            </a:pPr>
            <a:r>
              <a:rPr lang="en-US" sz="3600" dirty="0"/>
              <a:t>		B. French and Spanish</a:t>
            </a:r>
          </a:p>
          <a:p>
            <a:pPr marL="0" indent="0">
              <a:buNone/>
            </a:pPr>
            <a:r>
              <a:rPr lang="en-US" sz="3600" dirty="0"/>
              <a:t>		C. Portuguese and English</a:t>
            </a:r>
          </a:p>
          <a:p>
            <a:pPr marL="0" indent="0">
              <a:buNone/>
            </a:pPr>
            <a:r>
              <a:rPr lang="en-US" sz="3600" dirty="0"/>
              <a:t>		D. Spanish and Portuguese</a:t>
            </a:r>
          </a:p>
        </p:txBody>
      </p:sp>
    </p:spTree>
    <p:extLst>
      <p:ext uri="{BB962C8B-B14F-4D97-AF65-F5344CB8AC3E}">
        <p14:creationId xmlns:p14="http://schemas.microsoft.com/office/powerpoint/2010/main" val="549436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237E35D132844D9AA617FDCBE326D3" ma:contentTypeVersion="32" ma:contentTypeDescription="Create a new document." ma:contentTypeScope="" ma:versionID="6cab2efc46042671f9694f0748008677">
  <xsd:schema xmlns:xsd="http://www.w3.org/2001/XMLSchema" xmlns:xs="http://www.w3.org/2001/XMLSchema" xmlns:p="http://schemas.microsoft.com/office/2006/metadata/properties" xmlns:ns3="9e8ad7e1-9272-417f-8f4d-a25204189056" xmlns:ns4="23c974fd-2bc7-4d33-a8ba-109c3edddd30" targetNamespace="http://schemas.microsoft.com/office/2006/metadata/properties" ma:root="true" ma:fieldsID="6e6b800723edf949054f9da7d3c488bc" ns3:_="" ns4:_="">
    <xsd:import namespace="9e8ad7e1-9272-417f-8f4d-a25204189056"/>
    <xsd:import namespace="23c974fd-2bc7-4d33-a8ba-109c3edddd3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AutoKeyPoints" minOccurs="0"/>
                <xsd:element ref="ns4:MediaServiceKeyPoints" minOccurs="0"/>
                <xsd:element ref="ns4:Distribution_Groups" minOccurs="0"/>
                <xsd:element ref="ns4:LMS_Mappin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8ad7e1-9272-417f-8f4d-a252041890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c974fd-2bc7-4d33-a8ba-109c3edddd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NotebookType" ma:index="18" nillable="true" ma:displayName="Notebook Type" ma:internalName="NotebookType">
      <xsd:simpleType>
        <xsd:restriction base="dms:Text"/>
      </xsd:simpleType>
    </xsd:element>
    <xsd:element name="FolderType" ma:index="19" nillable="true" ma:displayName="Folder Type" ma:internalName="FolderType">
      <xsd:simpleType>
        <xsd:restriction base="dms:Text"/>
      </xsd:simpleType>
    </xsd:element>
    <xsd:element name="CultureName" ma:index="20" nillable="true" ma:displayName="Culture Name" ma:internalName="CultureName">
      <xsd:simpleType>
        <xsd:restriction base="dms:Text"/>
      </xsd:simpleType>
    </xsd:element>
    <xsd:element name="AppVersion" ma:index="21" nillable="true" ma:displayName="App Version" ma:internalName="AppVersion">
      <xsd:simpleType>
        <xsd:restriction base="dms:Text"/>
      </xsd:simpleType>
    </xsd:element>
    <xsd:element name="TeamsChannelId" ma:index="22" nillable="true" ma:displayName="Teams Channel Id" ma:internalName="TeamsChannelId">
      <xsd:simpleType>
        <xsd:restriction base="dms:Text"/>
      </xsd:simpleType>
    </xsd:element>
    <xsd:element name="Owner" ma:index="2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4" nillable="true" ma:displayName="Math Settings" ma:internalName="Math_Settings">
      <xsd:simpleType>
        <xsd:restriction base="dms:Text"/>
      </xsd:simpleType>
    </xsd:element>
    <xsd:element name="DefaultSectionNames" ma:index="2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3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4" nillable="true" ma:displayName="Is Collaboration Space Locked" ma:internalName="Is_Collaboration_Space_Locked">
      <xsd:simpleType>
        <xsd:restriction base="dms:Boolean"/>
      </xsd:simpleType>
    </xsd:element>
    <xsd:element name="IsNotebookLocked" ma:index="35" nillable="true" ma:displayName="Is Notebook Locked" ma:internalName="IsNotebookLocked">
      <xsd:simpleType>
        <xsd:restriction base="dms:Boolean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MS_Mappings xmlns="23c974fd-2bc7-4d33-a8ba-109c3edddd30" xsi:nil="true"/>
    <NotebookType xmlns="23c974fd-2bc7-4d33-a8ba-109c3edddd30" xsi:nil="true"/>
    <FolderType xmlns="23c974fd-2bc7-4d33-a8ba-109c3edddd30" xsi:nil="true"/>
    <Students xmlns="23c974fd-2bc7-4d33-a8ba-109c3edddd30">
      <UserInfo>
        <DisplayName/>
        <AccountId xsi:nil="true"/>
        <AccountType/>
      </UserInfo>
    </Students>
    <Student_Groups xmlns="23c974fd-2bc7-4d33-a8ba-109c3edddd30">
      <UserInfo>
        <DisplayName/>
        <AccountId xsi:nil="true"/>
        <AccountType/>
      </UserInfo>
    </Student_Groups>
    <TeamsChannelId xmlns="23c974fd-2bc7-4d33-a8ba-109c3edddd30" xsi:nil="true"/>
    <IsNotebookLocked xmlns="23c974fd-2bc7-4d33-a8ba-109c3edddd30" xsi:nil="true"/>
    <Distribution_Groups xmlns="23c974fd-2bc7-4d33-a8ba-109c3edddd30" xsi:nil="true"/>
    <Is_Collaboration_Space_Locked xmlns="23c974fd-2bc7-4d33-a8ba-109c3edddd30" xsi:nil="true"/>
    <Invited_Teachers xmlns="23c974fd-2bc7-4d33-a8ba-109c3edddd30" xsi:nil="true"/>
    <Invited_Students xmlns="23c974fd-2bc7-4d33-a8ba-109c3edddd30" xsi:nil="true"/>
    <Math_Settings xmlns="23c974fd-2bc7-4d33-a8ba-109c3edddd30" xsi:nil="true"/>
    <Templates xmlns="23c974fd-2bc7-4d33-a8ba-109c3edddd30" xsi:nil="true"/>
    <Self_Registration_Enabled xmlns="23c974fd-2bc7-4d33-a8ba-109c3edddd30" xsi:nil="true"/>
    <Has_Teacher_Only_SectionGroup xmlns="23c974fd-2bc7-4d33-a8ba-109c3edddd30" xsi:nil="true"/>
    <DefaultSectionNames xmlns="23c974fd-2bc7-4d33-a8ba-109c3edddd30" xsi:nil="true"/>
    <AppVersion xmlns="23c974fd-2bc7-4d33-a8ba-109c3edddd30" xsi:nil="true"/>
    <Teachers xmlns="23c974fd-2bc7-4d33-a8ba-109c3edddd30">
      <UserInfo>
        <DisplayName/>
        <AccountId xsi:nil="true"/>
        <AccountType/>
      </UserInfo>
    </Teachers>
    <CultureName xmlns="23c974fd-2bc7-4d33-a8ba-109c3edddd30" xsi:nil="true"/>
    <Owner xmlns="23c974fd-2bc7-4d33-a8ba-109c3edddd30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EEA557F8-A7C6-49FD-B10C-0D59E4C8C4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8ad7e1-9272-417f-8f4d-a25204189056"/>
    <ds:schemaRef ds:uri="23c974fd-2bc7-4d33-a8ba-109c3edddd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A850CD-239F-4382-BFCA-34301FAEFA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C8938A-6D61-46FA-B176-D0105E42E3B4}">
  <ds:schemaRefs>
    <ds:schemaRef ds:uri="http://purl.org/dc/terms/"/>
    <ds:schemaRef ds:uri="23c974fd-2bc7-4d33-a8ba-109c3edddd30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9e8ad7e1-9272-417f-8f4d-a2520418905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278</Words>
  <Application>Microsoft Office PowerPoint</Application>
  <PresentationFormat>On-screen Show (4:3)</PresentationFormat>
  <Paragraphs>72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Office Theme</vt:lpstr>
      <vt:lpstr>iRespondQuestionMaster</vt:lpstr>
      <vt:lpstr>iRespondGraphMaster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 questions to answer: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Muehlhaus Kamhout</dc:creator>
  <cp:lastModifiedBy>RIKKI STEWART</cp:lastModifiedBy>
  <cp:revision>40</cp:revision>
  <cp:lastPrinted>2016-02-01T22:38:01Z</cp:lastPrinted>
  <dcterms:created xsi:type="dcterms:W3CDTF">2013-05-08T21:58:45Z</dcterms:created>
  <dcterms:modified xsi:type="dcterms:W3CDTF">2020-04-24T15:25:51Z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  <property fmtid="{D5CDD505-2E9C-101B-9397-08002B2CF9AE}" pid="6" name="ContentTypeId">
    <vt:lpwstr>0x01010043237E35D132844D9AA617FDCBE326D3</vt:lpwstr>
  </property>
</Properties>
</file>